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331" r:id="rId6"/>
    <p:sldId id="321" r:id="rId7"/>
    <p:sldId id="462" r:id="rId8"/>
    <p:sldId id="463" r:id="rId9"/>
    <p:sldId id="464" r:id="rId10"/>
    <p:sldId id="465" r:id="rId11"/>
    <p:sldId id="493" r:id="rId12"/>
    <p:sldId id="498" r:id="rId13"/>
    <p:sldId id="475" r:id="rId14"/>
    <p:sldId id="501" r:id="rId15"/>
    <p:sldId id="500" r:id="rId16"/>
    <p:sldId id="476" r:id="rId17"/>
    <p:sldId id="477" r:id="rId18"/>
    <p:sldId id="443" r:id="rId19"/>
    <p:sldId id="444" r:id="rId20"/>
    <p:sldId id="445" r:id="rId21"/>
    <p:sldId id="499" r:id="rId22"/>
    <p:sldId id="446" r:id="rId23"/>
    <p:sldId id="447" r:id="rId24"/>
    <p:sldId id="448" r:id="rId25"/>
    <p:sldId id="449" r:id="rId26"/>
    <p:sldId id="497" r:id="rId27"/>
    <p:sldId id="496" r:id="rId28"/>
    <p:sldId id="450" r:id="rId29"/>
    <p:sldId id="451" r:id="rId30"/>
    <p:sldId id="452" r:id="rId31"/>
    <p:sldId id="487" r:id="rId32"/>
    <p:sldId id="482" r:id="rId33"/>
    <p:sldId id="488" r:id="rId34"/>
    <p:sldId id="472" r:id="rId35"/>
    <p:sldId id="489" r:id="rId36"/>
    <p:sldId id="490" r:id="rId37"/>
    <p:sldId id="491" r:id="rId38"/>
    <p:sldId id="492" r:id="rId39"/>
    <p:sldId id="495" r:id="rId40"/>
    <p:sldId id="466" r:id="rId41"/>
    <p:sldId id="494" r:id="rId42"/>
    <p:sldId id="335" r:id="rId43"/>
    <p:sldId id="334" r:id="rId44"/>
  </p:sldIdLst>
  <p:sldSz cx="9144000" cy="6858000" type="screen4x3"/>
  <p:notesSz cx="6735763" cy="98663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DC5"/>
    <a:srgbClr val="29CEEA"/>
    <a:srgbClr val="2D2D2D"/>
    <a:srgbClr val="F7FBF9"/>
    <a:srgbClr val="EE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9807" autoAdjust="0"/>
  </p:normalViewPr>
  <p:slideViewPr>
    <p:cSldViewPr>
      <p:cViewPr varScale="1">
        <p:scale>
          <a:sx n="113" d="100"/>
          <a:sy n="113" d="100"/>
        </p:scale>
        <p:origin x="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4B04E-B2B7-4564-A1CE-6CED18AD6D0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A77F91F-2173-417C-98CF-2416E27B84F6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5" y="52778"/>
          <a:ext cx="3209914" cy="721216"/>
        </a:xfrm>
        <a:solidFill>
          <a:srgbClr val="2D2D2D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nl-BE" sz="2800" b="0" dirty="0" smtClean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Museo 500"/>
              <a:ea typeface="+mn-ea"/>
              <a:cs typeface="Museo 500"/>
            </a:rPr>
            <a:t>Vrijwilligersvergoeding</a:t>
          </a:r>
        </a:p>
        <a:p>
          <a:r>
            <a:rPr lang="nl-BE" sz="2800" b="0" dirty="0" smtClean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Museo 500"/>
              <a:ea typeface="+mn-ea"/>
              <a:cs typeface="Museo 500"/>
            </a:rPr>
            <a:t>(fiscaal voordelig)</a:t>
          </a:r>
          <a:endParaRPr lang="nl-BE" sz="1800" b="0" dirty="0">
            <a:solidFill>
              <a:srgbClr val="FFFFFF"/>
            </a:solidFill>
            <a:effectLst>
              <a:reflection blurRad="6350" stA="55000" endA="300" endPos="45500" dir="5400000" sy="-100000" algn="bl" rotWithShape="0"/>
            </a:effectLst>
            <a:latin typeface="Museo 500"/>
            <a:ea typeface="+mn-ea"/>
            <a:cs typeface="Museo 500"/>
          </a:endParaRPr>
        </a:p>
      </dgm:t>
    </dgm:pt>
    <dgm:pt modelId="{78331EF4-020B-4715-AA84-87226A97104D}" type="parTrans" cxnId="{6E7D77B7-302F-46F9-9CDF-12D05FBE9908}">
      <dgm:prSet/>
      <dgm:spPr/>
      <dgm:t>
        <a:bodyPr/>
        <a:lstStyle/>
        <a:p>
          <a:endParaRPr lang="nl-BE"/>
        </a:p>
      </dgm:t>
    </dgm:pt>
    <dgm:pt modelId="{EFBC94FD-15DD-40B4-A26F-90933EF8F824}" type="sibTrans" cxnId="{6E7D77B7-302F-46F9-9CDF-12D05FBE9908}">
      <dgm:prSet/>
      <dgm:spPr/>
      <dgm:t>
        <a:bodyPr/>
        <a:lstStyle/>
        <a:p>
          <a:endParaRPr lang="nl-BE"/>
        </a:p>
      </dgm:t>
    </dgm:pt>
    <dgm:pt modelId="{854B4D35-65C5-4F4E-AC09-0DABE75CF840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806320"/>
          <a:ext cx="908261" cy="889117"/>
        </a:xfrm>
        <a:solidFill>
          <a:srgbClr val="2D2D2D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nl-BE" sz="1800" b="1" dirty="0">
              <a:solidFill>
                <a:srgbClr val="FFFFFF"/>
              </a:solidFill>
              <a:latin typeface="Museo 500"/>
              <a:ea typeface="+mn-ea"/>
              <a:cs typeface="Museo 500"/>
            </a:rPr>
            <a:t>forfaitaire </a:t>
          </a:r>
          <a:r>
            <a:rPr lang="nl-BE" sz="1800" b="1" dirty="0" err="1">
              <a:solidFill>
                <a:srgbClr val="FFFFFF"/>
              </a:solidFill>
              <a:latin typeface="Museo 500"/>
              <a:ea typeface="+mn-ea"/>
              <a:cs typeface="Museo 500"/>
            </a:rPr>
            <a:t>vrijwilligers-vergoeding</a:t>
          </a:r>
          <a:endParaRPr lang="nl-BE" sz="1800" b="1" dirty="0">
            <a:solidFill>
              <a:srgbClr val="FFFFFF"/>
            </a:solidFill>
            <a:latin typeface="Museo 500"/>
            <a:ea typeface="+mn-ea"/>
            <a:cs typeface="Museo 500"/>
          </a:endParaRPr>
        </a:p>
      </dgm:t>
    </dgm:pt>
    <dgm:pt modelId="{5A2508C4-CC9D-4D07-9E5A-896F49F9BD3A}" type="parTrans" cxnId="{8D893717-53D0-42D1-A1F8-DA4276DAF476}">
      <dgm:prSet/>
      <dgm:spPr/>
      <dgm:t>
        <a:bodyPr/>
        <a:lstStyle/>
        <a:p>
          <a:endParaRPr lang="nl-BE"/>
        </a:p>
      </dgm:t>
    </dgm:pt>
    <dgm:pt modelId="{53B2CF11-7DFC-4AFD-9A09-50331F78C468}" type="sibTrans" cxnId="{8D893717-53D0-42D1-A1F8-DA4276DAF476}">
      <dgm:prSet/>
      <dgm:spPr/>
      <dgm:t>
        <a:bodyPr/>
        <a:lstStyle/>
        <a:p>
          <a:endParaRPr lang="nl-BE"/>
        </a:p>
      </dgm:t>
    </dgm:pt>
    <dgm:pt modelId="{583A65BB-486F-49E2-83C1-B4F1269519BA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019021" y="805866"/>
          <a:ext cx="1098596" cy="889117"/>
        </a:xfrm>
        <a:solidFill>
          <a:srgbClr val="2D2D2D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nl-BE" sz="1800" b="1" dirty="0">
              <a:solidFill>
                <a:srgbClr val="FFFFFF"/>
              </a:solidFill>
              <a:latin typeface="Museo 500"/>
              <a:ea typeface="+mn-ea"/>
              <a:cs typeface="Museo 500"/>
            </a:rPr>
            <a:t>reële </a:t>
          </a:r>
          <a:r>
            <a:rPr lang="nl-BE" sz="1800" b="1" dirty="0" err="1">
              <a:solidFill>
                <a:srgbClr val="FFFFFF"/>
              </a:solidFill>
              <a:latin typeface="Museo 500"/>
              <a:ea typeface="+mn-ea"/>
              <a:cs typeface="Museo 500"/>
            </a:rPr>
            <a:t>vrijwilligers-vergoeding</a:t>
          </a:r>
          <a:endParaRPr lang="nl-BE" sz="1800" b="1" dirty="0">
            <a:solidFill>
              <a:srgbClr val="FFFFFF"/>
            </a:solidFill>
            <a:latin typeface="Museo 500"/>
            <a:ea typeface="+mn-ea"/>
            <a:cs typeface="Museo 500"/>
          </a:endParaRPr>
        </a:p>
      </dgm:t>
    </dgm:pt>
    <dgm:pt modelId="{BA8F98F2-0D7D-4584-B538-315A3F8D094A}" type="parTrans" cxnId="{D89076D5-2247-47DD-BDB6-474BCA27E0DA}">
      <dgm:prSet/>
      <dgm:spPr/>
      <dgm:t>
        <a:bodyPr/>
        <a:lstStyle/>
        <a:p>
          <a:endParaRPr lang="nl-BE"/>
        </a:p>
      </dgm:t>
    </dgm:pt>
    <dgm:pt modelId="{607EBEA6-496D-49F3-A269-7DB3DEFC1619}" type="sibTrans" cxnId="{D89076D5-2247-47DD-BDB6-474BCA27E0DA}">
      <dgm:prSet/>
      <dgm:spPr/>
      <dgm:t>
        <a:bodyPr/>
        <a:lstStyle/>
        <a:p>
          <a:endParaRPr lang="nl-BE"/>
        </a:p>
      </dgm:t>
    </dgm:pt>
    <dgm:pt modelId="{2EAFC4B7-B0E8-4771-B745-21A971F71C7C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228377" y="805875"/>
          <a:ext cx="981546" cy="889117"/>
        </a:xfrm>
        <a:solidFill>
          <a:srgbClr val="2D2D2D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nl-BE" sz="1800" b="1" dirty="0">
              <a:solidFill>
                <a:srgbClr val="FFFFFF"/>
              </a:solidFill>
              <a:latin typeface="Museo 500"/>
              <a:ea typeface="+mn-ea"/>
              <a:cs typeface="Museo 500"/>
            </a:rPr>
            <a:t>(beperkte) </a:t>
          </a:r>
          <a:r>
            <a:rPr lang="nl-BE" sz="1800" b="1" dirty="0" err="1">
              <a:solidFill>
                <a:srgbClr val="FFFFFF"/>
              </a:solidFill>
              <a:latin typeface="Museo 500"/>
              <a:ea typeface="+mn-ea"/>
              <a:cs typeface="Museo 500"/>
            </a:rPr>
            <a:t>combinatie-regeling</a:t>
          </a:r>
          <a:r>
            <a:rPr lang="nl-BE" sz="1800" b="1" dirty="0">
              <a:solidFill>
                <a:srgbClr val="FFFFFF"/>
              </a:solidFill>
              <a:latin typeface="Museo 500"/>
              <a:ea typeface="+mn-ea"/>
              <a:cs typeface="Museo 500"/>
            </a:rPr>
            <a:t> </a:t>
          </a:r>
        </a:p>
      </dgm:t>
    </dgm:pt>
    <dgm:pt modelId="{D5767A6D-7B07-484C-85AD-CE8A7A3F144C}" type="parTrans" cxnId="{CAB160E6-CC5E-4E88-9B8A-030CEE7A8654}">
      <dgm:prSet/>
      <dgm:spPr/>
      <dgm:t>
        <a:bodyPr/>
        <a:lstStyle/>
        <a:p>
          <a:endParaRPr lang="nl-BE"/>
        </a:p>
      </dgm:t>
    </dgm:pt>
    <dgm:pt modelId="{93A0721D-3C12-42E3-B07F-E2BC6EF58F59}" type="sibTrans" cxnId="{CAB160E6-CC5E-4E88-9B8A-030CEE7A8654}">
      <dgm:prSet/>
      <dgm:spPr/>
      <dgm:t>
        <a:bodyPr/>
        <a:lstStyle/>
        <a:p>
          <a:endParaRPr lang="nl-BE"/>
        </a:p>
      </dgm:t>
    </dgm:pt>
    <dgm:pt modelId="{BB65E3B6-8256-492E-B1B0-1B6EB78AE842}" type="pres">
      <dgm:prSet presAssocID="{A124B04E-B2B7-4564-A1CE-6CED18AD6D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D022C8B0-75E0-41A5-90BA-DB565E74161F}" type="pres">
      <dgm:prSet presAssocID="{EA77F91F-2173-417C-98CF-2416E27B84F6}" presName="vertOne" presStyleCnt="0"/>
      <dgm:spPr/>
    </dgm:pt>
    <dgm:pt modelId="{10035F35-D628-4678-87B1-6B3843F2049D}" type="pres">
      <dgm:prSet presAssocID="{EA77F91F-2173-417C-98CF-2416E27B84F6}" presName="txOne" presStyleLbl="node0" presStyleIdx="0" presStyleCnt="1" custScaleX="100043" custScaleY="81116" custLinFactNeighborX="0" custLinFactNeighborY="5582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BE"/>
        </a:p>
      </dgm:t>
    </dgm:pt>
    <dgm:pt modelId="{B370CBE9-A72B-479C-AAF4-55A5D3A243BB}" type="pres">
      <dgm:prSet presAssocID="{EA77F91F-2173-417C-98CF-2416E27B84F6}" presName="parTransOne" presStyleCnt="0"/>
      <dgm:spPr/>
    </dgm:pt>
    <dgm:pt modelId="{54A6CF8A-F707-4211-9771-EB04F6B2D6F6}" type="pres">
      <dgm:prSet presAssocID="{EA77F91F-2173-417C-98CF-2416E27B84F6}" presName="horzOne" presStyleCnt="0"/>
      <dgm:spPr/>
    </dgm:pt>
    <dgm:pt modelId="{25092E43-8A84-4F7B-B78F-FDBFC0C7DDF3}" type="pres">
      <dgm:prSet presAssocID="{854B4D35-65C5-4F4E-AC09-0DABE75CF840}" presName="vertTwo" presStyleCnt="0"/>
      <dgm:spPr/>
    </dgm:pt>
    <dgm:pt modelId="{CF9A814A-426B-4CBD-8D64-49E14D5BC796}" type="pres">
      <dgm:prSet presAssocID="{854B4D35-65C5-4F4E-AC09-0DABE75CF840}" presName="txTwo" presStyleLbl="node2" presStyleIdx="0" presStyleCnt="3" custScaleX="69317" custLinFactNeighborX="-53" custLinFactNeighborY="-10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BE"/>
        </a:p>
      </dgm:t>
    </dgm:pt>
    <dgm:pt modelId="{336AB14E-E4DC-43DD-8AF9-78FFEF483F07}" type="pres">
      <dgm:prSet presAssocID="{854B4D35-65C5-4F4E-AC09-0DABE75CF840}" presName="horzTwo" presStyleCnt="0"/>
      <dgm:spPr/>
    </dgm:pt>
    <dgm:pt modelId="{A1A106AE-4AE1-4557-B75C-249C9C9D3CB6}" type="pres">
      <dgm:prSet presAssocID="{53B2CF11-7DFC-4AFD-9A09-50331F78C468}" presName="sibSpaceTwo" presStyleCnt="0"/>
      <dgm:spPr/>
    </dgm:pt>
    <dgm:pt modelId="{3077E17A-AD94-4CFA-93BD-27415B37C81B}" type="pres">
      <dgm:prSet presAssocID="{583A65BB-486F-49E2-83C1-B4F1269519BA}" presName="vertTwo" presStyleCnt="0"/>
      <dgm:spPr/>
    </dgm:pt>
    <dgm:pt modelId="{F625A73C-B25B-4E32-8BC9-E4B3141492BD}" type="pres">
      <dgm:prSet presAssocID="{583A65BB-486F-49E2-83C1-B4F1269519BA}" presName="txTwo" presStyleLbl="node2" presStyleIdx="1" presStyleCnt="3" custScaleX="83843" custLinFactNeighborY="-107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BE"/>
        </a:p>
      </dgm:t>
    </dgm:pt>
    <dgm:pt modelId="{522CD1FB-CD41-4C45-B311-CD62D4624843}" type="pres">
      <dgm:prSet presAssocID="{583A65BB-486F-49E2-83C1-B4F1269519BA}" presName="horzTwo" presStyleCnt="0"/>
      <dgm:spPr/>
    </dgm:pt>
    <dgm:pt modelId="{948ED601-C097-4C4D-ADE9-B9A1AE01B138}" type="pres">
      <dgm:prSet presAssocID="{607EBEA6-496D-49F3-A269-7DB3DEFC1619}" presName="sibSpaceTwo" presStyleCnt="0"/>
      <dgm:spPr/>
    </dgm:pt>
    <dgm:pt modelId="{B49EEA45-A73F-466E-B3F6-E16501974290}" type="pres">
      <dgm:prSet presAssocID="{2EAFC4B7-B0E8-4771-B745-21A971F71C7C}" presName="vertTwo" presStyleCnt="0"/>
      <dgm:spPr/>
    </dgm:pt>
    <dgm:pt modelId="{C7EABA8E-A770-4343-BEEF-CD1EB65E51A5}" type="pres">
      <dgm:prSet presAssocID="{2EAFC4B7-B0E8-4771-B745-21A971F71C7C}" presName="txTwo" presStyleLbl="node2" presStyleIdx="2" presStyleCnt="3" custScaleX="74910" custLinFactNeighborX="53" custLinFactNeighborY="-107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nl-BE"/>
        </a:p>
      </dgm:t>
    </dgm:pt>
    <dgm:pt modelId="{361CABAF-BA38-4400-8F90-0662C5248110}" type="pres">
      <dgm:prSet presAssocID="{2EAFC4B7-B0E8-4771-B745-21A971F71C7C}" presName="horzTwo" presStyleCnt="0"/>
      <dgm:spPr/>
    </dgm:pt>
  </dgm:ptLst>
  <dgm:cxnLst>
    <dgm:cxn modelId="{2528764F-66E5-4EFF-90CE-962598097B9F}" type="presOf" srcId="{A124B04E-B2B7-4564-A1CE-6CED18AD6D09}" destId="{BB65E3B6-8256-492E-B1B0-1B6EB78AE842}" srcOrd="0" destOrd="0" presId="urn:microsoft.com/office/officeart/2005/8/layout/hierarchy4"/>
    <dgm:cxn modelId="{FCC8CA57-CAF3-4750-A7C1-E5CCA38A78D0}" type="presOf" srcId="{583A65BB-486F-49E2-83C1-B4F1269519BA}" destId="{F625A73C-B25B-4E32-8BC9-E4B3141492BD}" srcOrd="0" destOrd="0" presId="urn:microsoft.com/office/officeart/2005/8/layout/hierarchy4"/>
    <dgm:cxn modelId="{8D893717-53D0-42D1-A1F8-DA4276DAF476}" srcId="{EA77F91F-2173-417C-98CF-2416E27B84F6}" destId="{854B4D35-65C5-4F4E-AC09-0DABE75CF840}" srcOrd="0" destOrd="0" parTransId="{5A2508C4-CC9D-4D07-9E5A-896F49F9BD3A}" sibTransId="{53B2CF11-7DFC-4AFD-9A09-50331F78C468}"/>
    <dgm:cxn modelId="{E0BAE1BC-1947-46B6-B196-4409B931FC29}" type="presOf" srcId="{2EAFC4B7-B0E8-4771-B745-21A971F71C7C}" destId="{C7EABA8E-A770-4343-BEEF-CD1EB65E51A5}" srcOrd="0" destOrd="0" presId="urn:microsoft.com/office/officeart/2005/8/layout/hierarchy4"/>
    <dgm:cxn modelId="{E48AD633-5F64-4276-8FA9-B8FCA5CFEA22}" type="presOf" srcId="{854B4D35-65C5-4F4E-AC09-0DABE75CF840}" destId="{CF9A814A-426B-4CBD-8D64-49E14D5BC796}" srcOrd="0" destOrd="0" presId="urn:microsoft.com/office/officeart/2005/8/layout/hierarchy4"/>
    <dgm:cxn modelId="{D89076D5-2247-47DD-BDB6-474BCA27E0DA}" srcId="{EA77F91F-2173-417C-98CF-2416E27B84F6}" destId="{583A65BB-486F-49E2-83C1-B4F1269519BA}" srcOrd="1" destOrd="0" parTransId="{BA8F98F2-0D7D-4584-B538-315A3F8D094A}" sibTransId="{607EBEA6-496D-49F3-A269-7DB3DEFC1619}"/>
    <dgm:cxn modelId="{CAB160E6-CC5E-4E88-9B8A-030CEE7A8654}" srcId="{EA77F91F-2173-417C-98CF-2416E27B84F6}" destId="{2EAFC4B7-B0E8-4771-B745-21A971F71C7C}" srcOrd="2" destOrd="0" parTransId="{D5767A6D-7B07-484C-85AD-CE8A7A3F144C}" sibTransId="{93A0721D-3C12-42E3-B07F-E2BC6EF58F59}"/>
    <dgm:cxn modelId="{DAECB21F-2822-4941-8DFF-D3D5CAA2130F}" type="presOf" srcId="{EA77F91F-2173-417C-98CF-2416E27B84F6}" destId="{10035F35-D628-4678-87B1-6B3843F2049D}" srcOrd="0" destOrd="0" presId="urn:microsoft.com/office/officeart/2005/8/layout/hierarchy4"/>
    <dgm:cxn modelId="{6E7D77B7-302F-46F9-9CDF-12D05FBE9908}" srcId="{A124B04E-B2B7-4564-A1CE-6CED18AD6D09}" destId="{EA77F91F-2173-417C-98CF-2416E27B84F6}" srcOrd="0" destOrd="0" parTransId="{78331EF4-020B-4715-AA84-87226A97104D}" sibTransId="{EFBC94FD-15DD-40B4-A26F-90933EF8F824}"/>
    <dgm:cxn modelId="{81E8108F-6104-4498-A3BE-9E371139F4DE}" type="presParOf" srcId="{BB65E3B6-8256-492E-B1B0-1B6EB78AE842}" destId="{D022C8B0-75E0-41A5-90BA-DB565E74161F}" srcOrd="0" destOrd="0" presId="urn:microsoft.com/office/officeart/2005/8/layout/hierarchy4"/>
    <dgm:cxn modelId="{88E97515-9918-490C-BA52-631D106B87DB}" type="presParOf" srcId="{D022C8B0-75E0-41A5-90BA-DB565E74161F}" destId="{10035F35-D628-4678-87B1-6B3843F2049D}" srcOrd="0" destOrd="0" presId="urn:microsoft.com/office/officeart/2005/8/layout/hierarchy4"/>
    <dgm:cxn modelId="{40F861BC-A88F-4EFF-B450-4E15154D129B}" type="presParOf" srcId="{D022C8B0-75E0-41A5-90BA-DB565E74161F}" destId="{B370CBE9-A72B-479C-AAF4-55A5D3A243BB}" srcOrd="1" destOrd="0" presId="urn:microsoft.com/office/officeart/2005/8/layout/hierarchy4"/>
    <dgm:cxn modelId="{A2B085B8-0CDD-4E7F-A06A-A734FF9DEA0C}" type="presParOf" srcId="{D022C8B0-75E0-41A5-90BA-DB565E74161F}" destId="{54A6CF8A-F707-4211-9771-EB04F6B2D6F6}" srcOrd="2" destOrd="0" presId="urn:microsoft.com/office/officeart/2005/8/layout/hierarchy4"/>
    <dgm:cxn modelId="{5C111874-EB45-4C5B-B391-E3ACB783DCD7}" type="presParOf" srcId="{54A6CF8A-F707-4211-9771-EB04F6B2D6F6}" destId="{25092E43-8A84-4F7B-B78F-FDBFC0C7DDF3}" srcOrd="0" destOrd="0" presId="urn:microsoft.com/office/officeart/2005/8/layout/hierarchy4"/>
    <dgm:cxn modelId="{DF688B20-FBA2-4B0F-9B7E-35614726D6E2}" type="presParOf" srcId="{25092E43-8A84-4F7B-B78F-FDBFC0C7DDF3}" destId="{CF9A814A-426B-4CBD-8D64-49E14D5BC796}" srcOrd="0" destOrd="0" presId="urn:microsoft.com/office/officeart/2005/8/layout/hierarchy4"/>
    <dgm:cxn modelId="{7B8255D6-64C5-4F6B-8E5A-1E6B1B679848}" type="presParOf" srcId="{25092E43-8A84-4F7B-B78F-FDBFC0C7DDF3}" destId="{336AB14E-E4DC-43DD-8AF9-78FFEF483F07}" srcOrd="1" destOrd="0" presId="urn:microsoft.com/office/officeart/2005/8/layout/hierarchy4"/>
    <dgm:cxn modelId="{B5590905-C18B-434A-945E-9E75B962E411}" type="presParOf" srcId="{54A6CF8A-F707-4211-9771-EB04F6B2D6F6}" destId="{A1A106AE-4AE1-4557-B75C-249C9C9D3CB6}" srcOrd="1" destOrd="0" presId="urn:microsoft.com/office/officeart/2005/8/layout/hierarchy4"/>
    <dgm:cxn modelId="{6738B720-D367-4C73-ACB9-8905E9021D37}" type="presParOf" srcId="{54A6CF8A-F707-4211-9771-EB04F6B2D6F6}" destId="{3077E17A-AD94-4CFA-93BD-27415B37C81B}" srcOrd="2" destOrd="0" presId="urn:microsoft.com/office/officeart/2005/8/layout/hierarchy4"/>
    <dgm:cxn modelId="{AD751EFF-316F-4DD5-9045-FDD4F92A40EF}" type="presParOf" srcId="{3077E17A-AD94-4CFA-93BD-27415B37C81B}" destId="{F625A73C-B25B-4E32-8BC9-E4B3141492BD}" srcOrd="0" destOrd="0" presId="urn:microsoft.com/office/officeart/2005/8/layout/hierarchy4"/>
    <dgm:cxn modelId="{1BCF0D64-2941-489A-8730-374C40A6142A}" type="presParOf" srcId="{3077E17A-AD94-4CFA-93BD-27415B37C81B}" destId="{522CD1FB-CD41-4C45-B311-CD62D4624843}" srcOrd="1" destOrd="0" presId="urn:microsoft.com/office/officeart/2005/8/layout/hierarchy4"/>
    <dgm:cxn modelId="{4D8F82BD-B5C7-4899-9054-D34F6F393542}" type="presParOf" srcId="{54A6CF8A-F707-4211-9771-EB04F6B2D6F6}" destId="{948ED601-C097-4C4D-ADE9-B9A1AE01B138}" srcOrd="3" destOrd="0" presId="urn:microsoft.com/office/officeart/2005/8/layout/hierarchy4"/>
    <dgm:cxn modelId="{33665700-B60B-4EA5-908F-E2B6C5B1695C}" type="presParOf" srcId="{54A6CF8A-F707-4211-9771-EB04F6B2D6F6}" destId="{B49EEA45-A73F-466E-B3F6-E16501974290}" srcOrd="4" destOrd="0" presId="urn:microsoft.com/office/officeart/2005/8/layout/hierarchy4"/>
    <dgm:cxn modelId="{0E742D9E-402B-4C52-AA55-06B450B6578A}" type="presParOf" srcId="{B49EEA45-A73F-466E-B3F6-E16501974290}" destId="{C7EABA8E-A770-4343-BEEF-CD1EB65E51A5}" srcOrd="0" destOrd="0" presId="urn:microsoft.com/office/officeart/2005/8/layout/hierarchy4"/>
    <dgm:cxn modelId="{39C5C77E-1E6D-4A9F-9C41-FA875E51D0E0}" type="presParOf" srcId="{B49EEA45-A73F-466E-B3F6-E16501974290}" destId="{361CABAF-BA38-4400-8F90-0662C52481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A50FB-D438-4503-B0C7-915AA377B47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F6F5F18-FA9C-4A6E-8282-7D856AFF0645}">
      <dgm:prSet phldrT="[Tekst]"/>
      <dgm:spPr/>
      <dgm:t>
        <a:bodyPr/>
        <a:lstStyle/>
        <a:p>
          <a:r>
            <a:rPr lang="nl-BE" u="none"/>
            <a:t>Vaste of forfaitaire kostenvergoeding</a:t>
          </a:r>
          <a:endParaRPr lang="nl-BE"/>
        </a:p>
      </dgm:t>
    </dgm:pt>
    <dgm:pt modelId="{3F009396-8BFB-4D51-9BF7-3A0B09ED2B7E}" type="parTrans" cxnId="{FB1EBE4E-B0DC-47AD-B495-76C892D05584}">
      <dgm:prSet/>
      <dgm:spPr/>
      <dgm:t>
        <a:bodyPr/>
        <a:lstStyle/>
        <a:p>
          <a:endParaRPr lang="nl-BE"/>
        </a:p>
      </dgm:t>
    </dgm:pt>
    <dgm:pt modelId="{E2314266-BF19-493B-8CD7-B7F7BC9E9B89}" type="sibTrans" cxnId="{FB1EBE4E-B0DC-47AD-B495-76C892D05584}">
      <dgm:prSet/>
      <dgm:spPr/>
      <dgm:t>
        <a:bodyPr/>
        <a:lstStyle/>
        <a:p>
          <a:endParaRPr lang="nl-BE"/>
        </a:p>
      </dgm:t>
    </dgm:pt>
    <dgm:pt modelId="{F109A4CB-E8FF-489C-BFCF-7139603E8127}">
      <dgm:prSet phldrT="[Tekst]"/>
      <dgm:spPr/>
      <dgm:t>
        <a:bodyPr/>
        <a:lstStyle/>
        <a:p>
          <a:r>
            <a:rPr lang="nl-BE"/>
            <a:t>vast bedrag</a:t>
          </a:r>
        </a:p>
      </dgm:t>
    </dgm:pt>
    <dgm:pt modelId="{8D637F9A-B431-4ECC-AB20-5DAD04C755BA}" type="parTrans" cxnId="{E5B247EA-AEEC-4F30-AD1D-A90BC4727532}">
      <dgm:prSet/>
      <dgm:spPr/>
      <dgm:t>
        <a:bodyPr/>
        <a:lstStyle/>
        <a:p>
          <a:endParaRPr lang="nl-BE"/>
        </a:p>
      </dgm:t>
    </dgm:pt>
    <dgm:pt modelId="{2C2E846B-46A6-47A3-9972-AE3FA0FC2C7B}" type="sibTrans" cxnId="{E5B247EA-AEEC-4F30-AD1D-A90BC4727532}">
      <dgm:prSet/>
      <dgm:spPr/>
      <dgm:t>
        <a:bodyPr/>
        <a:lstStyle/>
        <a:p>
          <a:endParaRPr lang="nl-BE"/>
        </a:p>
      </dgm:t>
    </dgm:pt>
    <dgm:pt modelId="{6FAF1C33-84B5-41C0-9BD0-12BF2DABEFD0}">
      <dgm:prSet phldrT="[Tekst]"/>
      <dgm:spPr/>
      <dgm:t>
        <a:bodyPr/>
        <a:lstStyle/>
        <a:p>
          <a:r>
            <a:rPr lang="nl-BE" u="none"/>
            <a:t>Variabele of reële kostenvergoeding</a:t>
          </a:r>
          <a:endParaRPr lang="nl-BE"/>
        </a:p>
      </dgm:t>
    </dgm:pt>
    <dgm:pt modelId="{A5B7F280-B2B1-4F2B-9C55-67CCB3C853E7}" type="parTrans" cxnId="{867B44C0-D4F1-4195-BE34-2EB15C2005B2}">
      <dgm:prSet/>
      <dgm:spPr/>
      <dgm:t>
        <a:bodyPr/>
        <a:lstStyle/>
        <a:p>
          <a:endParaRPr lang="nl-BE"/>
        </a:p>
      </dgm:t>
    </dgm:pt>
    <dgm:pt modelId="{256A13BB-45EC-4146-8A41-4967D415B805}" type="sibTrans" cxnId="{867B44C0-D4F1-4195-BE34-2EB15C2005B2}">
      <dgm:prSet/>
      <dgm:spPr/>
      <dgm:t>
        <a:bodyPr/>
        <a:lstStyle/>
        <a:p>
          <a:endParaRPr lang="nl-BE"/>
        </a:p>
      </dgm:t>
    </dgm:pt>
    <dgm:pt modelId="{46557773-D4EF-4688-A378-E5FC945B3EC9}">
      <dgm:prSet phldrT="[Tekst]"/>
      <dgm:spPr/>
      <dgm:t>
        <a:bodyPr/>
        <a:lstStyle/>
        <a:p>
          <a:r>
            <a:rPr lang="nl-BE"/>
            <a:t>terug wat zij werkelijk uitgaven </a:t>
          </a:r>
        </a:p>
      </dgm:t>
    </dgm:pt>
    <dgm:pt modelId="{76A8FEE5-2DE6-46F1-8577-2D8B30E5A0BF}" type="parTrans" cxnId="{C4793D2B-4A21-4A21-B110-AF4DC70AF9D8}">
      <dgm:prSet/>
      <dgm:spPr/>
      <dgm:t>
        <a:bodyPr/>
        <a:lstStyle/>
        <a:p>
          <a:endParaRPr lang="nl-BE"/>
        </a:p>
      </dgm:t>
    </dgm:pt>
    <dgm:pt modelId="{651B15E4-F62B-4D31-B288-8C37273752DE}" type="sibTrans" cxnId="{C4793D2B-4A21-4A21-B110-AF4DC70AF9D8}">
      <dgm:prSet/>
      <dgm:spPr/>
      <dgm:t>
        <a:bodyPr/>
        <a:lstStyle/>
        <a:p>
          <a:endParaRPr lang="nl-BE"/>
        </a:p>
      </dgm:t>
    </dgm:pt>
    <dgm:pt modelId="{2441601A-1919-4585-A67C-6B2920E09E05}">
      <dgm:prSet/>
      <dgm:spPr/>
      <dgm:t>
        <a:bodyPr/>
        <a:lstStyle/>
        <a:p>
          <a:r>
            <a:rPr lang="nl-BE" u="none"/>
            <a:t>Combinatie van vergoedingen</a:t>
          </a:r>
          <a:endParaRPr lang="nl-BE"/>
        </a:p>
      </dgm:t>
    </dgm:pt>
    <dgm:pt modelId="{EF7D628B-C299-487A-B9D5-A039BA008629}" type="parTrans" cxnId="{1EA62A2A-A499-43BA-AA85-D0181F97D7F1}">
      <dgm:prSet/>
      <dgm:spPr/>
      <dgm:t>
        <a:bodyPr/>
        <a:lstStyle/>
        <a:p>
          <a:endParaRPr lang="nl-BE"/>
        </a:p>
      </dgm:t>
    </dgm:pt>
    <dgm:pt modelId="{2B83DA7B-BA4C-4587-9FB8-CD863D019871}" type="sibTrans" cxnId="{1EA62A2A-A499-43BA-AA85-D0181F97D7F1}">
      <dgm:prSet/>
      <dgm:spPr/>
      <dgm:t>
        <a:bodyPr/>
        <a:lstStyle/>
        <a:p>
          <a:endParaRPr lang="nl-BE"/>
        </a:p>
      </dgm:t>
    </dgm:pt>
    <dgm:pt modelId="{12A022CB-BFD3-42A4-823E-337FB790A119}">
      <dgm:prSet phldrT="[Tekst]"/>
      <dgm:spPr/>
      <dgm:t>
        <a:bodyPr/>
        <a:lstStyle/>
        <a:p>
          <a:r>
            <a:rPr lang="nl-BE"/>
            <a:t>kosten worden geraamd</a:t>
          </a:r>
        </a:p>
      </dgm:t>
    </dgm:pt>
    <dgm:pt modelId="{8D48BB16-5850-4310-B597-634241A12C86}" type="parTrans" cxnId="{23605C91-C983-4DAB-9C5E-4A1E7805A0F6}">
      <dgm:prSet/>
      <dgm:spPr/>
      <dgm:t>
        <a:bodyPr/>
        <a:lstStyle/>
        <a:p>
          <a:endParaRPr lang="nl-BE"/>
        </a:p>
      </dgm:t>
    </dgm:pt>
    <dgm:pt modelId="{7456A2C8-E348-4B7B-8C50-99F8FA5D872D}" type="sibTrans" cxnId="{23605C91-C983-4DAB-9C5E-4A1E7805A0F6}">
      <dgm:prSet/>
      <dgm:spPr/>
      <dgm:t>
        <a:bodyPr/>
        <a:lstStyle/>
        <a:p>
          <a:endParaRPr lang="nl-BE"/>
        </a:p>
      </dgm:t>
    </dgm:pt>
    <dgm:pt modelId="{F2C84043-72DA-4BD6-89ED-FD90AD6E226D}">
      <dgm:prSet phldrT="[Tekst]"/>
      <dgm:spPr/>
      <dgm:t>
        <a:bodyPr/>
        <a:lstStyle/>
        <a:p>
          <a:r>
            <a:rPr lang="nl-BE"/>
            <a:t>kosten moeten niet bewezen worden</a:t>
          </a:r>
        </a:p>
      </dgm:t>
    </dgm:pt>
    <dgm:pt modelId="{B62B93CE-2902-4511-827D-466C94133BBC}" type="parTrans" cxnId="{68B30F9F-5094-4545-B57B-30D0A44B6FFD}">
      <dgm:prSet/>
      <dgm:spPr/>
      <dgm:t>
        <a:bodyPr/>
        <a:lstStyle/>
        <a:p>
          <a:endParaRPr lang="nl-BE"/>
        </a:p>
      </dgm:t>
    </dgm:pt>
    <dgm:pt modelId="{0C4690BA-0705-42E0-A59D-6AF28764AB0F}" type="sibTrans" cxnId="{68B30F9F-5094-4545-B57B-30D0A44B6FFD}">
      <dgm:prSet/>
      <dgm:spPr/>
      <dgm:t>
        <a:bodyPr/>
        <a:lstStyle/>
        <a:p>
          <a:endParaRPr lang="nl-BE"/>
        </a:p>
      </dgm:t>
    </dgm:pt>
    <dgm:pt modelId="{A8AF6DBC-AB04-463B-86A0-E372EAA09664}">
      <dgm:prSet phldrT="[Tekst]"/>
      <dgm:spPr/>
      <dgm:t>
        <a:bodyPr/>
        <a:lstStyle/>
        <a:p>
          <a:endParaRPr lang="nl-BE"/>
        </a:p>
      </dgm:t>
    </dgm:pt>
    <dgm:pt modelId="{C0D53751-C85C-4206-B5EE-066EE2E5204C}" type="parTrans" cxnId="{773851DC-CB15-43E3-8879-61AA9AB4F90B}">
      <dgm:prSet/>
      <dgm:spPr/>
      <dgm:t>
        <a:bodyPr/>
        <a:lstStyle/>
        <a:p>
          <a:endParaRPr lang="nl-BE"/>
        </a:p>
      </dgm:t>
    </dgm:pt>
    <dgm:pt modelId="{C217252B-E50C-464F-AC64-6B317CE2E0FD}" type="sibTrans" cxnId="{773851DC-CB15-43E3-8879-61AA9AB4F90B}">
      <dgm:prSet/>
      <dgm:spPr/>
      <dgm:t>
        <a:bodyPr/>
        <a:lstStyle/>
        <a:p>
          <a:endParaRPr lang="nl-BE"/>
        </a:p>
      </dgm:t>
    </dgm:pt>
    <dgm:pt modelId="{C73C7648-33E3-47DC-984F-9EA82EC1D72F}">
      <dgm:prSet phldrT="[Tekst]"/>
      <dgm:spPr/>
      <dgm:t>
        <a:bodyPr/>
        <a:lstStyle/>
        <a:p>
          <a:r>
            <a:rPr lang="nl-BE" dirty="0"/>
            <a:t>€ </a:t>
          </a:r>
          <a:r>
            <a:rPr lang="nl-BE" dirty="0" smtClean="0"/>
            <a:t>34,71 </a:t>
          </a:r>
          <a:r>
            <a:rPr lang="nl-BE" dirty="0"/>
            <a:t>maximum/dag/vrijwilliger</a:t>
          </a:r>
        </a:p>
      </dgm:t>
    </dgm:pt>
    <dgm:pt modelId="{8DA9A4F9-25C7-4086-B354-88BF596246DB}" type="parTrans" cxnId="{8668A52A-E7B7-4559-AF79-EB9D5F955F1B}">
      <dgm:prSet/>
      <dgm:spPr/>
      <dgm:t>
        <a:bodyPr/>
        <a:lstStyle/>
        <a:p>
          <a:endParaRPr lang="nl-BE"/>
        </a:p>
      </dgm:t>
    </dgm:pt>
    <dgm:pt modelId="{24E5496A-96EF-4473-A0D9-3BCB3CC918A7}" type="sibTrans" cxnId="{8668A52A-E7B7-4559-AF79-EB9D5F955F1B}">
      <dgm:prSet/>
      <dgm:spPr/>
      <dgm:t>
        <a:bodyPr/>
        <a:lstStyle/>
        <a:p>
          <a:endParaRPr lang="nl-BE"/>
        </a:p>
      </dgm:t>
    </dgm:pt>
    <dgm:pt modelId="{63C7E334-C6CF-414A-B463-56D36FA5D161}">
      <dgm:prSet phldrT="[Tekst]"/>
      <dgm:spPr/>
      <dgm:t>
        <a:bodyPr/>
        <a:lstStyle/>
        <a:p>
          <a:r>
            <a:rPr lang="nl-BE" dirty="0"/>
            <a:t>bovengrenzen </a:t>
          </a:r>
          <a:r>
            <a:rPr lang="nl-BE" dirty="0" smtClean="0"/>
            <a:t>(2</a:t>
          </a:r>
          <a:r>
            <a:rPr lang="nl-BE" baseline="30000" dirty="0" smtClean="0"/>
            <a:t>e</a:t>
          </a:r>
          <a:r>
            <a:rPr lang="nl-BE" dirty="0" smtClean="0"/>
            <a:t> </a:t>
          </a:r>
          <a:r>
            <a:rPr lang="nl-BE" dirty="0" err="1" smtClean="0"/>
            <a:t>sem</a:t>
          </a:r>
          <a:r>
            <a:rPr lang="nl-BE" dirty="0" smtClean="0"/>
            <a:t> 2019)</a:t>
          </a:r>
          <a:endParaRPr lang="nl-BE" dirty="0"/>
        </a:p>
      </dgm:t>
    </dgm:pt>
    <dgm:pt modelId="{2938F535-07FA-4E2F-B2C9-E2CD98320F26}" type="parTrans" cxnId="{723F62E3-073C-49B8-8B13-E16F5E65C871}">
      <dgm:prSet/>
      <dgm:spPr/>
      <dgm:t>
        <a:bodyPr/>
        <a:lstStyle/>
        <a:p>
          <a:endParaRPr lang="nl-BE"/>
        </a:p>
      </dgm:t>
    </dgm:pt>
    <dgm:pt modelId="{6A6FE87D-7943-438C-B0EC-A0CDFBB56AE9}" type="sibTrans" cxnId="{723F62E3-073C-49B8-8B13-E16F5E65C871}">
      <dgm:prSet/>
      <dgm:spPr/>
      <dgm:t>
        <a:bodyPr/>
        <a:lstStyle/>
        <a:p>
          <a:endParaRPr lang="nl-BE"/>
        </a:p>
      </dgm:t>
    </dgm:pt>
    <dgm:pt modelId="{96103858-5E96-4A6E-B9B5-2858DB8BE709}">
      <dgm:prSet/>
      <dgm:spPr/>
      <dgm:t>
        <a:bodyPr/>
        <a:lstStyle/>
        <a:p>
          <a:r>
            <a:rPr lang="nl-BE" dirty="0"/>
            <a:t>€ </a:t>
          </a:r>
          <a:r>
            <a:rPr lang="nl-BE" dirty="0" smtClean="0"/>
            <a:t>1.388,40 </a:t>
          </a:r>
          <a:r>
            <a:rPr lang="nl-BE" dirty="0"/>
            <a:t>maximum/jaar/vrijwilliger</a:t>
          </a:r>
        </a:p>
      </dgm:t>
    </dgm:pt>
    <dgm:pt modelId="{5269C9C7-59E3-4881-8358-ECAE5B627ACA}" type="parTrans" cxnId="{0E6F67BF-5F00-48D2-94DD-027765B1FB79}">
      <dgm:prSet/>
      <dgm:spPr/>
      <dgm:t>
        <a:bodyPr/>
        <a:lstStyle/>
        <a:p>
          <a:endParaRPr lang="nl-BE"/>
        </a:p>
      </dgm:t>
    </dgm:pt>
    <dgm:pt modelId="{3327E101-404C-4F93-8E5D-B8F7EC279A1F}" type="sibTrans" cxnId="{0E6F67BF-5F00-48D2-94DD-027765B1FB79}">
      <dgm:prSet/>
      <dgm:spPr/>
      <dgm:t>
        <a:bodyPr/>
        <a:lstStyle/>
        <a:p>
          <a:endParaRPr lang="nl-BE"/>
        </a:p>
      </dgm:t>
    </dgm:pt>
    <dgm:pt modelId="{84E897DD-FA1C-4460-881D-C4E6356A5896}">
      <dgm:prSet phldrT="[Tekst]"/>
      <dgm:spPr/>
      <dgm:t>
        <a:bodyPr/>
        <a:lstStyle/>
        <a:p>
          <a:r>
            <a:rPr lang="nl-BE"/>
            <a:t>kosten moeten bewezen worden</a:t>
          </a:r>
        </a:p>
      </dgm:t>
    </dgm:pt>
    <dgm:pt modelId="{A935CD9B-AEF5-49C8-B7C4-C047C0676713}" type="parTrans" cxnId="{808B5BE9-0B0B-4915-9515-2824AF2A3E58}">
      <dgm:prSet/>
      <dgm:spPr/>
      <dgm:t>
        <a:bodyPr/>
        <a:lstStyle/>
        <a:p>
          <a:endParaRPr lang="nl-BE"/>
        </a:p>
      </dgm:t>
    </dgm:pt>
    <dgm:pt modelId="{595477CF-46F9-4EFD-AB3C-67B58135A855}" type="sibTrans" cxnId="{808B5BE9-0B0B-4915-9515-2824AF2A3E58}">
      <dgm:prSet/>
      <dgm:spPr/>
      <dgm:t>
        <a:bodyPr/>
        <a:lstStyle/>
        <a:p>
          <a:endParaRPr lang="nl-BE"/>
        </a:p>
      </dgm:t>
    </dgm:pt>
    <dgm:pt modelId="{A8D22ED1-5FD3-4477-A84F-0E1CF3665AAB}">
      <dgm:prSet phldrT="[Tekst]"/>
      <dgm:spPr/>
      <dgm:t>
        <a:bodyPr/>
        <a:lstStyle/>
        <a:p>
          <a:r>
            <a:rPr lang="nl-BE"/>
            <a:t>onbegrensd  (niet buitensporig!)</a:t>
          </a:r>
        </a:p>
      </dgm:t>
    </dgm:pt>
    <dgm:pt modelId="{29BC226A-8434-4985-B517-271DA3DE8136}" type="parTrans" cxnId="{702DE510-B96B-4764-BEC4-84F1AC8E04C6}">
      <dgm:prSet/>
      <dgm:spPr/>
      <dgm:t>
        <a:bodyPr/>
        <a:lstStyle/>
        <a:p>
          <a:endParaRPr lang="nl-BE"/>
        </a:p>
      </dgm:t>
    </dgm:pt>
    <dgm:pt modelId="{5AA1BE17-2B40-44E7-BE2F-25A0D5D7498A}" type="sibTrans" cxnId="{702DE510-B96B-4764-BEC4-84F1AC8E04C6}">
      <dgm:prSet/>
      <dgm:spPr/>
      <dgm:t>
        <a:bodyPr/>
        <a:lstStyle/>
        <a:p>
          <a:endParaRPr lang="nl-BE"/>
        </a:p>
      </dgm:t>
    </dgm:pt>
    <dgm:pt modelId="{74142AA6-C27D-4062-A878-D87375BFA6FE}">
      <dgm:prSet phldrT="[Tekst]"/>
      <dgm:spPr/>
      <dgm:t>
        <a:bodyPr/>
        <a:lstStyle/>
        <a:p>
          <a:r>
            <a:rPr lang="nl-BE" dirty="0"/>
            <a:t>max. </a:t>
          </a:r>
          <a:r>
            <a:rPr lang="nl-BE" dirty="0" err="1"/>
            <a:t>kmvergoeding</a:t>
          </a:r>
          <a:r>
            <a:rPr lang="nl-BE" dirty="0"/>
            <a:t> wagen/motorfiets: €</a:t>
          </a:r>
          <a:r>
            <a:rPr lang="nl-BE" dirty="0" smtClean="0"/>
            <a:t>0,3653 (01.07.19-30.06.20)</a:t>
          </a:r>
          <a:endParaRPr lang="nl-BE" dirty="0"/>
        </a:p>
      </dgm:t>
    </dgm:pt>
    <dgm:pt modelId="{0DB402AA-06B4-4112-B0B0-F9065721FD86}" type="parTrans" cxnId="{F2AE5E24-2822-4A66-8DBC-9D128A82BD4D}">
      <dgm:prSet/>
      <dgm:spPr/>
      <dgm:t>
        <a:bodyPr/>
        <a:lstStyle/>
        <a:p>
          <a:endParaRPr lang="nl-BE"/>
        </a:p>
      </dgm:t>
    </dgm:pt>
    <dgm:pt modelId="{7909170C-7AA4-4470-8253-F702AADEBD22}" type="sibTrans" cxnId="{F2AE5E24-2822-4A66-8DBC-9D128A82BD4D}">
      <dgm:prSet/>
      <dgm:spPr/>
      <dgm:t>
        <a:bodyPr/>
        <a:lstStyle/>
        <a:p>
          <a:endParaRPr lang="nl-BE"/>
        </a:p>
      </dgm:t>
    </dgm:pt>
    <dgm:pt modelId="{7A42DFA2-0A97-4421-AE05-449626317DC7}">
      <dgm:prSet phldrT="[Tekst]"/>
      <dgm:spPr/>
      <dgm:t>
        <a:bodyPr/>
        <a:lstStyle/>
        <a:p>
          <a:r>
            <a:rPr lang="nl-BE" dirty="0"/>
            <a:t>max. </a:t>
          </a:r>
          <a:r>
            <a:rPr lang="nl-BE" dirty="0" err="1"/>
            <a:t>kmvergoeding</a:t>
          </a:r>
          <a:r>
            <a:rPr lang="nl-BE" dirty="0"/>
            <a:t> fiets: €</a:t>
          </a:r>
          <a:r>
            <a:rPr lang="nl-BE" dirty="0" smtClean="0"/>
            <a:t>0,24 </a:t>
          </a:r>
          <a:endParaRPr lang="nl-BE" dirty="0"/>
        </a:p>
      </dgm:t>
    </dgm:pt>
    <dgm:pt modelId="{34382A1A-0D91-4CEE-9C77-47BE1509BC7D}" type="parTrans" cxnId="{7DA4C6CB-4639-472E-A770-CCB3D9CCA44A}">
      <dgm:prSet/>
      <dgm:spPr/>
      <dgm:t>
        <a:bodyPr/>
        <a:lstStyle/>
        <a:p>
          <a:endParaRPr lang="nl-BE"/>
        </a:p>
      </dgm:t>
    </dgm:pt>
    <dgm:pt modelId="{C697E339-88AE-4F4A-AD79-10C7E0222967}" type="sibTrans" cxnId="{7DA4C6CB-4639-472E-A770-CCB3D9CCA44A}">
      <dgm:prSet/>
      <dgm:spPr/>
      <dgm:t>
        <a:bodyPr/>
        <a:lstStyle/>
        <a:p>
          <a:endParaRPr lang="nl-BE"/>
        </a:p>
      </dgm:t>
    </dgm:pt>
    <dgm:pt modelId="{4DE32BBA-D416-47E5-851D-5D254A0D93C4}">
      <dgm:prSet/>
      <dgm:spPr/>
      <dgm:t>
        <a:bodyPr/>
        <a:lstStyle/>
        <a:p>
          <a:r>
            <a:rPr lang="nl-BE"/>
            <a:t>Geen combinatie van vergoedingen mogelijk!</a:t>
          </a:r>
        </a:p>
      </dgm:t>
    </dgm:pt>
    <dgm:pt modelId="{CC49DDD1-D0C8-42BA-BA93-431B37B5377C}" type="parTrans" cxnId="{CA5A4283-7CC1-42AF-B5F2-B7991B69444B}">
      <dgm:prSet/>
      <dgm:spPr/>
      <dgm:t>
        <a:bodyPr/>
        <a:lstStyle/>
        <a:p>
          <a:endParaRPr lang="nl-BE"/>
        </a:p>
      </dgm:t>
    </dgm:pt>
    <dgm:pt modelId="{1E84DFC0-DC4A-4100-96F3-4232592B6A84}" type="sibTrans" cxnId="{CA5A4283-7CC1-42AF-B5F2-B7991B69444B}">
      <dgm:prSet/>
      <dgm:spPr/>
      <dgm:t>
        <a:bodyPr/>
        <a:lstStyle/>
        <a:p>
          <a:endParaRPr lang="nl-BE"/>
        </a:p>
      </dgm:t>
    </dgm:pt>
    <dgm:pt modelId="{410E911E-BA70-42F7-BA54-5B4F6E196F1D}">
      <dgm:prSet/>
      <dgm:spPr/>
      <dgm:t>
        <a:bodyPr/>
        <a:lstStyle/>
        <a:p>
          <a:r>
            <a:rPr lang="nl-BE"/>
            <a:t>Uitz.: forfaitaire onkostenvergoeding EN vervoersonkosten (reële kosten) max. 2.000 km/jaar</a:t>
          </a:r>
        </a:p>
      </dgm:t>
    </dgm:pt>
    <dgm:pt modelId="{970B124C-9AFB-43BC-928C-664EF45E804A}" type="parTrans" cxnId="{21F9501E-4C6D-4CB8-BF88-8C0015BC4D70}">
      <dgm:prSet/>
      <dgm:spPr/>
      <dgm:t>
        <a:bodyPr/>
        <a:lstStyle/>
        <a:p>
          <a:endParaRPr lang="nl-BE"/>
        </a:p>
      </dgm:t>
    </dgm:pt>
    <dgm:pt modelId="{ACCF4CB6-887A-49DF-B9E9-A386FF27FD12}" type="sibTrans" cxnId="{21F9501E-4C6D-4CB8-BF88-8C0015BC4D70}">
      <dgm:prSet/>
      <dgm:spPr/>
      <dgm:t>
        <a:bodyPr/>
        <a:lstStyle/>
        <a:p>
          <a:endParaRPr lang="nl-BE"/>
        </a:p>
      </dgm:t>
    </dgm:pt>
    <dgm:pt modelId="{3C9C98F8-BE86-442C-A506-6130C109CBE9}" type="pres">
      <dgm:prSet presAssocID="{E55A50FB-D438-4503-B0C7-915AA377B4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ACE6445E-8C1F-4244-B835-45CBF90F0BDA}" type="pres">
      <dgm:prSet presAssocID="{3F6F5F18-FA9C-4A6E-8282-7D856AFF0645}" presName="composite" presStyleCnt="0"/>
      <dgm:spPr/>
    </dgm:pt>
    <dgm:pt modelId="{AE962C73-3B9F-4871-9345-8A397E548B33}" type="pres">
      <dgm:prSet presAssocID="{3F6F5F18-FA9C-4A6E-8282-7D856AFF06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CF1BEBA-6CEB-4D3F-93B0-38A316CF0555}" type="pres">
      <dgm:prSet presAssocID="{3F6F5F18-FA9C-4A6E-8282-7D856AFF0645}" presName="desTx" presStyleLbl="alignAccFollowNode1" presStyleIdx="0" presStyleCnt="3" custLinFactNeighborX="-103" custLinFactNeighborY="119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9E01CE2-31C0-4BF4-9DEB-DD9A021EB5D6}" type="pres">
      <dgm:prSet presAssocID="{E2314266-BF19-493B-8CD7-B7F7BC9E9B89}" presName="space" presStyleCnt="0"/>
      <dgm:spPr/>
    </dgm:pt>
    <dgm:pt modelId="{84080958-72CE-4FDE-BE0E-47818F51EBAE}" type="pres">
      <dgm:prSet presAssocID="{6FAF1C33-84B5-41C0-9BD0-12BF2DABEFD0}" presName="composite" presStyleCnt="0"/>
      <dgm:spPr/>
    </dgm:pt>
    <dgm:pt modelId="{BEE3D831-214A-4A7C-B3F7-28E00E424402}" type="pres">
      <dgm:prSet presAssocID="{6FAF1C33-84B5-41C0-9BD0-12BF2DABEF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24B7410-4225-48A0-8E6F-FB28424CF04E}" type="pres">
      <dgm:prSet presAssocID="{6FAF1C33-84B5-41C0-9BD0-12BF2DABEF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DDE86C0-0BF2-4F41-B8C8-268647154888}" type="pres">
      <dgm:prSet presAssocID="{256A13BB-45EC-4146-8A41-4967D415B805}" presName="space" presStyleCnt="0"/>
      <dgm:spPr/>
    </dgm:pt>
    <dgm:pt modelId="{7345E374-C31C-46EF-B8C2-85E19070B572}" type="pres">
      <dgm:prSet presAssocID="{2441601A-1919-4585-A67C-6B2920E09E05}" presName="composite" presStyleCnt="0"/>
      <dgm:spPr/>
    </dgm:pt>
    <dgm:pt modelId="{480174DF-5B83-4BF0-BEB9-EAECF5E2837B}" type="pres">
      <dgm:prSet presAssocID="{2441601A-1919-4585-A67C-6B2920E09E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28BCF0E-3388-4C83-AC46-911A9C47D8BC}" type="pres">
      <dgm:prSet presAssocID="{2441601A-1919-4585-A67C-6B2920E09E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F26F2B7-F072-463F-BC53-7345D6F57750}" type="presOf" srcId="{A8D22ED1-5FD3-4477-A84F-0E1CF3665AAB}" destId="{924B7410-4225-48A0-8E6F-FB28424CF04E}" srcOrd="0" destOrd="2" presId="urn:microsoft.com/office/officeart/2005/8/layout/hList1"/>
    <dgm:cxn modelId="{8CE4D477-7C2E-4B4D-A453-76B4D2935708}" type="presOf" srcId="{74142AA6-C27D-4062-A878-D87375BFA6FE}" destId="{924B7410-4225-48A0-8E6F-FB28424CF04E}" srcOrd="0" destOrd="3" presId="urn:microsoft.com/office/officeart/2005/8/layout/hList1"/>
    <dgm:cxn modelId="{D8713842-12FE-4B34-891A-EC000C72FB9A}" type="presOf" srcId="{C73C7648-33E3-47DC-984F-9EA82EC1D72F}" destId="{0CF1BEBA-6CEB-4D3F-93B0-38A316CF0555}" srcOrd="0" destOrd="4" presId="urn:microsoft.com/office/officeart/2005/8/layout/hList1"/>
    <dgm:cxn modelId="{0AD522EC-BFA8-4706-9483-9E06104F5380}" type="presOf" srcId="{46557773-D4EF-4688-A378-E5FC945B3EC9}" destId="{924B7410-4225-48A0-8E6F-FB28424CF04E}" srcOrd="0" destOrd="0" presId="urn:microsoft.com/office/officeart/2005/8/layout/hList1"/>
    <dgm:cxn modelId="{2FC9C398-9BBC-4E4A-95CE-BDE3045BE500}" type="presOf" srcId="{2441601A-1919-4585-A67C-6B2920E09E05}" destId="{480174DF-5B83-4BF0-BEB9-EAECF5E2837B}" srcOrd="0" destOrd="0" presId="urn:microsoft.com/office/officeart/2005/8/layout/hList1"/>
    <dgm:cxn modelId="{D0792198-5E04-4D0A-BD1F-AC8EE16F4E92}" type="presOf" srcId="{3F6F5F18-FA9C-4A6E-8282-7D856AFF0645}" destId="{AE962C73-3B9F-4871-9345-8A397E548B33}" srcOrd="0" destOrd="0" presId="urn:microsoft.com/office/officeart/2005/8/layout/hList1"/>
    <dgm:cxn modelId="{474FE436-69E9-4627-8258-8790F23EFC76}" type="presOf" srcId="{12A022CB-BFD3-42A4-823E-337FB790A119}" destId="{0CF1BEBA-6CEB-4D3F-93B0-38A316CF0555}" srcOrd="0" destOrd="1" presId="urn:microsoft.com/office/officeart/2005/8/layout/hList1"/>
    <dgm:cxn modelId="{0E6F67BF-5F00-48D2-94DD-027765B1FB79}" srcId="{63C7E334-C6CF-414A-B463-56D36FA5D161}" destId="{96103858-5E96-4A6E-B9B5-2858DB8BE709}" srcOrd="1" destOrd="0" parTransId="{5269C9C7-59E3-4881-8358-ECAE5B627ACA}" sibTransId="{3327E101-404C-4F93-8E5D-B8F7EC279A1F}"/>
    <dgm:cxn modelId="{6F2867F6-11E5-468D-AE59-5269028ED0A7}" type="presOf" srcId="{63C7E334-C6CF-414A-B463-56D36FA5D161}" destId="{0CF1BEBA-6CEB-4D3F-93B0-38A316CF0555}" srcOrd="0" destOrd="3" presId="urn:microsoft.com/office/officeart/2005/8/layout/hList1"/>
    <dgm:cxn modelId="{702DE510-B96B-4764-BEC4-84F1AC8E04C6}" srcId="{6FAF1C33-84B5-41C0-9BD0-12BF2DABEFD0}" destId="{A8D22ED1-5FD3-4477-A84F-0E1CF3665AAB}" srcOrd="2" destOrd="0" parTransId="{29BC226A-8434-4985-B517-271DA3DE8136}" sibTransId="{5AA1BE17-2B40-44E7-BE2F-25A0D5D7498A}"/>
    <dgm:cxn modelId="{4A84EA29-DD21-4206-A019-E9EF916DE31D}" type="presOf" srcId="{F2C84043-72DA-4BD6-89ED-FD90AD6E226D}" destId="{0CF1BEBA-6CEB-4D3F-93B0-38A316CF0555}" srcOrd="0" destOrd="2" presId="urn:microsoft.com/office/officeart/2005/8/layout/hList1"/>
    <dgm:cxn modelId="{723F62E3-073C-49B8-8B13-E16F5E65C871}" srcId="{3F6F5F18-FA9C-4A6E-8282-7D856AFF0645}" destId="{63C7E334-C6CF-414A-B463-56D36FA5D161}" srcOrd="3" destOrd="0" parTransId="{2938F535-07FA-4E2F-B2C9-E2CD98320F26}" sibTransId="{6A6FE87D-7943-438C-B0EC-A0CDFBB56AE9}"/>
    <dgm:cxn modelId="{21F9501E-4C6D-4CB8-BF88-8C0015BC4D70}" srcId="{2441601A-1919-4585-A67C-6B2920E09E05}" destId="{410E911E-BA70-42F7-BA54-5B4F6E196F1D}" srcOrd="1" destOrd="0" parTransId="{970B124C-9AFB-43BC-928C-664EF45E804A}" sibTransId="{ACCF4CB6-887A-49DF-B9E9-A386FF27FD12}"/>
    <dgm:cxn modelId="{907BFF94-CEB9-4AD7-A056-171EB3415D27}" type="presOf" srcId="{F109A4CB-E8FF-489C-BFCF-7139603E8127}" destId="{0CF1BEBA-6CEB-4D3F-93B0-38A316CF0555}" srcOrd="0" destOrd="0" presId="urn:microsoft.com/office/officeart/2005/8/layout/hList1"/>
    <dgm:cxn modelId="{8668A52A-E7B7-4559-AF79-EB9D5F955F1B}" srcId="{63C7E334-C6CF-414A-B463-56D36FA5D161}" destId="{C73C7648-33E3-47DC-984F-9EA82EC1D72F}" srcOrd="0" destOrd="0" parTransId="{8DA9A4F9-25C7-4086-B354-88BF596246DB}" sibTransId="{24E5496A-96EF-4473-A0D9-3BCB3CC918A7}"/>
    <dgm:cxn modelId="{23605C91-C983-4DAB-9C5E-4A1E7805A0F6}" srcId="{3F6F5F18-FA9C-4A6E-8282-7D856AFF0645}" destId="{12A022CB-BFD3-42A4-823E-337FB790A119}" srcOrd="1" destOrd="0" parTransId="{8D48BB16-5850-4310-B597-634241A12C86}" sibTransId="{7456A2C8-E348-4B7B-8C50-99F8FA5D872D}"/>
    <dgm:cxn modelId="{FB1EBE4E-B0DC-47AD-B495-76C892D05584}" srcId="{E55A50FB-D438-4503-B0C7-915AA377B474}" destId="{3F6F5F18-FA9C-4A6E-8282-7D856AFF0645}" srcOrd="0" destOrd="0" parTransId="{3F009396-8BFB-4D51-9BF7-3A0B09ED2B7E}" sibTransId="{E2314266-BF19-493B-8CD7-B7F7BC9E9B89}"/>
    <dgm:cxn modelId="{F2AE5E24-2822-4A66-8DBC-9D128A82BD4D}" srcId="{6FAF1C33-84B5-41C0-9BD0-12BF2DABEFD0}" destId="{74142AA6-C27D-4062-A878-D87375BFA6FE}" srcOrd="3" destOrd="0" parTransId="{0DB402AA-06B4-4112-B0B0-F9065721FD86}" sibTransId="{7909170C-7AA4-4470-8253-F702AADEBD22}"/>
    <dgm:cxn modelId="{772BD876-C663-42A2-A61A-C3D2A07FB904}" type="presOf" srcId="{7A42DFA2-0A97-4421-AE05-449626317DC7}" destId="{924B7410-4225-48A0-8E6F-FB28424CF04E}" srcOrd="0" destOrd="4" presId="urn:microsoft.com/office/officeart/2005/8/layout/hList1"/>
    <dgm:cxn modelId="{0B0872DF-5C27-46D8-8781-95FDD102E711}" type="presOf" srcId="{96103858-5E96-4A6E-B9B5-2858DB8BE709}" destId="{0CF1BEBA-6CEB-4D3F-93B0-38A316CF0555}" srcOrd="0" destOrd="5" presId="urn:microsoft.com/office/officeart/2005/8/layout/hList1"/>
    <dgm:cxn modelId="{867B44C0-D4F1-4195-BE34-2EB15C2005B2}" srcId="{E55A50FB-D438-4503-B0C7-915AA377B474}" destId="{6FAF1C33-84B5-41C0-9BD0-12BF2DABEFD0}" srcOrd="1" destOrd="0" parTransId="{A5B7F280-B2B1-4F2B-9C55-67CCB3C853E7}" sibTransId="{256A13BB-45EC-4146-8A41-4967D415B805}"/>
    <dgm:cxn modelId="{1EA62A2A-A499-43BA-AA85-D0181F97D7F1}" srcId="{E55A50FB-D438-4503-B0C7-915AA377B474}" destId="{2441601A-1919-4585-A67C-6B2920E09E05}" srcOrd="2" destOrd="0" parTransId="{EF7D628B-C299-487A-B9D5-A039BA008629}" sibTransId="{2B83DA7B-BA4C-4587-9FB8-CD863D019871}"/>
    <dgm:cxn modelId="{CA5A4283-7CC1-42AF-B5F2-B7991B69444B}" srcId="{2441601A-1919-4585-A67C-6B2920E09E05}" destId="{4DE32BBA-D416-47E5-851D-5D254A0D93C4}" srcOrd="0" destOrd="0" parTransId="{CC49DDD1-D0C8-42BA-BA93-431B37B5377C}" sibTransId="{1E84DFC0-DC4A-4100-96F3-4232592B6A84}"/>
    <dgm:cxn modelId="{3B6899AC-BC87-4922-B73A-AA7B6F501629}" type="presOf" srcId="{6FAF1C33-84B5-41C0-9BD0-12BF2DABEFD0}" destId="{BEE3D831-214A-4A7C-B3F7-28E00E424402}" srcOrd="0" destOrd="0" presId="urn:microsoft.com/office/officeart/2005/8/layout/hList1"/>
    <dgm:cxn modelId="{39725B9D-8024-46D0-8D5F-FA073B4C68B5}" type="presOf" srcId="{410E911E-BA70-42F7-BA54-5B4F6E196F1D}" destId="{028BCF0E-3388-4C83-AC46-911A9C47D8BC}" srcOrd="0" destOrd="1" presId="urn:microsoft.com/office/officeart/2005/8/layout/hList1"/>
    <dgm:cxn modelId="{773851DC-CB15-43E3-8879-61AA9AB4F90B}" srcId="{3F6F5F18-FA9C-4A6E-8282-7D856AFF0645}" destId="{A8AF6DBC-AB04-463B-86A0-E372EAA09664}" srcOrd="4" destOrd="0" parTransId="{C0D53751-C85C-4206-B5EE-066EE2E5204C}" sibTransId="{C217252B-E50C-464F-AC64-6B317CE2E0FD}"/>
    <dgm:cxn modelId="{0E059966-7898-44C2-BD6C-2DD04759E984}" type="presOf" srcId="{84E897DD-FA1C-4460-881D-C4E6356A5896}" destId="{924B7410-4225-48A0-8E6F-FB28424CF04E}" srcOrd="0" destOrd="1" presId="urn:microsoft.com/office/officeart/2005/8/layout/hList1"/>
    <dgm:cxn modelId="{C4793D2B-4A21-4A21-B110-AF4DC70AF9D8}" srcId="{6FAF1C33-84B5-41C0-9BD0-12BF2DABEFD0}" destId="{46557773-D4EF-4688-A378-E5FC945B3EC9}" srcOrd="0" destOrd="0" parTransId="{76A8FEE5-2DE6-46F1-8577-2D8B30E5A0BF}" sibTransId="{651B15E4-F62B-4D31-B288-8C37273752DE}"/>
    <dgm:cxn modelId="{6DE1751C-E670-4A97-89ED-77B90CCA7C50}" type="presOf" srcId="{4DE32BBA-D416-47E5-851D-5D254A0D93C4}" destId="{028BCF0E-3388-4C83-AC46-911A9C47D8BC}" srcOrd="0" destOrd="0" presId="urn:microsoft.com/office/officeart/2005/8/layout/hList1"/>
    <dgm:cxn modelId="{E0B08849-CE54-4D85-BFB0-4296025131DA}" type="presOf" srcId="{A8AF6DBC-AB04-463B-86A0-E372EAA09664}" destId="{0CF1BEBA-6CEB-4D3F-93B0-38A316CF0555}" srcOrd="0" destOrd="6" presId="urn:microsoft.com/office/officeart/2005/8/layout/hList1"/>
    <dgm:cxn modelId="{7DA4C6CB-4639-472E-A770-CCB3D9CCA44A}" srcId="{6FAF1C33-84B5-41C0-9BD0-12BF2DABEFD0}" destId="{7A42DFA2-0A97-4421-AE05-449626317DC7}" srcOrd="4" destOrd="0" parTransId="{34382A1A-0D91-4CEE-9C77-47BE1509BC7D}" sibTransId="{C697E339-88AE-4F4A-AD79-10C7E0222967}"/>
    <dgm:cxn modelId="{808B5BE9-0B0B-4915-9515-2824AF2A3E58}" srcId="{6FAF1C33-84B5-41C0-9BD0-12BF2DABEFD0}" destId="{84E897DD-FA1C-4460-881D-C4E6356A5896}" srcOrd="1" destOrd="0" parTransId="{A935CD9B-AEF5-49C8-B7C4-C047C0676713}" sibTransId="{595477CF-46F9-4EFD-AB3C-67B58135A855}"/>
    <dgm:cxn modelId="{68B30F9F-5094-4545-B57B-30D0A44B6FFD}" srcId="{3F6F5F18-FA9C-4A6E-8282-7D856AFF0645}" destId="{F2C84043-72DA-4BD6-89ED-FD90AD6E226D}" srcOrd="2" destOrd="0" parTransId="{B62B93CE-2902-4511-827D-466C94133BBC}" sibTransId="{0C4690BA-0705-42E0-A59D-6AF28764AB0F}"/>
    <dgm:cxn modelId="{E5B247EA-AEEC-4F30-AD1D-A90BC4727532}" srcId="{3F6F5F18-FA9C-4A6E-8282-7D856AFF0645}" destId="{F109A4CB-E8FF-489C-BFCF-7139603E8127}" srcOrd="0" destOrd="0" parTransId="{8D637F9A-B431-4ECC-AB20-5DAD04C755BA}" sibTransId="{2C2E846B-46A6-47A3-9972-AE3FA0FC2C7B}"/>
    <dgm:cxn modelId="{C7669D43-2D92-436F-9C93-4AABD3E4F6DC}" type="presOf" srcId="{E55A50FB-D438-4503-B0C7-915AA377B474}" destId="{3C9C98F8-BE86-442C-A506-6130C109CBE9}" srcOrd="0" destOrd="0" presId="urn:microsoft.com/office/officeart/2005/8/layout/hList1"/>
    <dgm:cxn modelId="{EE827E78-F206-40C1-89F6-B475B2081202}" type="presParOf" srcId="{3C9C98F8-BE86-442C-A506-6130C109CBE9}" destId="{ACE6445E-8C1F-4244-B835-45CBF90F0BDA}" srcOrd="0" destOrd="0" presId="urn:microsoft.com/office/officeart/2005/8/layout/hList1"/>
    <dgm:cxn modelId="{B9354AAB-EF26-45E0-B46F-31819FACD802}" type="presParOf" srcId="{ACE6445E-8C1F-4244-B835-45CBF90F0BDA}" destId="{AE962C73-3B9F-4871-9345-8A397E548B33}" srcOrd="0" destOrd="0" presId="urn:microsoft.com/office/officeart/2005/8/layout/hList1"/>
    <dgm:cxn modelId="{1AAC93ED-CF54-411B-82FC-F6A53A30E0E5}" type="presParOf" srcId="{ACE6445E-8C1F-4244-B835-45CBF90F0BDA}" destId="{0CF1BEBA-6CEB-4D3F-93B0-38A316CF0555}" srcOrd="1" destOrd="0" presId="urn:microsoft.com/office/officeart/2005/8/layout/hList1"/>
    <dgm:cxn modelId="{5B6B15AE-2E65-4EEF-AF6A-721291EFBA74}" type="presParOf" srcId="{3C9C98F8-BE86-442C-A506-6130C109CBE9}" destId="{F9E01CE2-31C0-4BF4-9DEB-DD9A021EB5D6}" srcOrd="1" destOrd="0" presId="urn:microsoft.com/office/officeart/2005/8/layout/hList1"/>
    <dgm:cxn modelId="{F7A52EFF-D0C6-4400-B1CE-F3B8D9594D43}" type="presParOf" srcId="{3C9C98F8-BE86-442C-A506-6130C109CBE9}" destId="{84080958-72CE-4FDE-BE0E-47818F51EBAE}" srcOrd="2" destOrd="0" presId="urn:microsoft.com/office/officeart/2005/8/layout/hList1"/>
    <dgm:cxn modelId="{6E58E792-0E7F-4CF4-90AE-2E98348B3BA3}" type="presParOf" srcId="{84080958-72CE-4FDE-BE0E-47818F51EBAE}" destId="{BEE3D831-214A-4A7C-B3F7-28E00E424402}" srcOrd="0" destOrd="0" presId="urn:microsoft.com/office/officeart/2005/8/layout/hList1"/>
    <dgm:cxn modelId="{1DA4A50A-BA40-47AD-9AED-C40736167D63}" type="presParOf" srcId="{84080958-72CE-4FDE-BE0E-47818F51EBAE}" destId="{924B7410-4225-48A0-8E6F-FB28424CF04E}" srcOrd="1" destOrd="0" presId="urn:microsoft.com/office/officeart/2005/8/layout/hList1"/>
    <dgm:cxn modelId="{6B35BD86-1D23-4FFB-8D8F-4E19F52E72E6}" type="presParOf" srcId="{3C9C98F8-BE86-442C-A506-6130C109CBE9}" destId="{DDDE86C0-0BF2-4F41-B8C8-268647154888}" srcOrd="3" destOrd="0" presId="urn:microsoft.com/office/officeart/2005/8/layout/hList1"/>
    <dgm:cxn modelId="{90D487DE-ED26-4CBF-B7BF-1019E4A09807}" type="presParOf" srcId="{3C9C98F8-BE86-442C-A506-6130C109CBE9}" destId="{7345E374-C31C-46EF-B8C2-85E19070B572}" srcOrd="4" destOrd="0" presId="urn:microsoft.com/office/officeart/2005/8/layout/hList1"/>
    <dgm:cxn modelId="{D61C8EB1-BBE7-4B68-AEDF-49FA0365D81C}" type="presParOf" srcId="{7345E374-C31C-46EF-B8C2-85E19070B572}" destId="{480174DF-5B83-4BF0-BEB9-EAECF5E2837B}" srcOrd="0" destOrd="0" presId="urn:microsoft.com/office/officeart/2005/8/layout/hList1"/>
    <dgm:cxn modelId="{D7A379F8-49D2-446D-A40B-E784F8F2C969}" type="presParOf" srcId="{7345E374-C31C-46EF-B8C2-85E19070B572}" destId="{028BCF0E-3388-4C83-AC46-911A9C47D8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5F35-D628-4678-87B1-6B3843F2049D}">
      <dsp:nvSpPr>
        <dsp:cNvPr id="0" name=""/>
        <dsp:cNvSpPr/>
      </dsp:nvSpPr>
      <dsp:spPr>
        <a:xfrm>
          <a:off x="11" y="120547"/>
          <a:ext cx="7409550" cy="1449600"/>
        </a:xfrm>
        <a:prstGeom prst="roundRect">
          <a:avLst>
            <a:gd name="adj" fmla="val 10000"/>
          </a:avLst>
        </a:prstGeom>
        <a:solidFill>
          <a:srgbClr val="2D2D2D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0" kern="1200" dirty="0" smtClean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Museo 500"/>
              <a:ea typeface="+mn-ea"/>
              <a:cs typeface="Museo 500"/>
            </a:rPr>
            <a:t>Vrijwilligersvergoeding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0" kern="1200" dirty="0" smtClean="0">
              <a:solidFill>
                <a:srgbClr val="FFFFFF"/>
              </a:solidFill>
              <a:effectLst>
                <a:reflection blurRad="6350" stA="55000" endA="300" endPos="45500" dir="5400000" sy="-100000" algn="bl" rotWithShape="0"/>
              </a:effectLst>
              <a:latin typeface="Museo 500"/>
              <a:ea typeface="+mn-ea"/>
              <a:cs typeface="Museo 500"/>
            </a:rPr>
            <a:t>(fiscaal voordelig)</a:t>
          </a:r>
          <a:endParaRPr lang="nl-BE" sz="1800" b="0" kern="1200" dirty="0">
            <a:solidFill>
              <a:srgbClr val="FFFFFF"/>
            </a:solidFill>
            <a:effectLst>
              <a:reflection blurRad="6350" stA="55000" endA="300" endPos="45500" dir="5400000" sy="-100000" algn="bl" rotWithShape="0"/>
            </a:effectLst>
            <a:latin typeface="Museo 500"/>
            <a:ea typeface="+mn-ea"/>
            <a:cs typeface="Museo 500"/>
          </a:endParaRPr>
        </a:p>
      </dsp:txBody>
      <dsp:txXfrm>
        <a:off x="42468" y="163004"/>
        <a:ext cx="7324636" cy="1364686"/>
      </dsp:txXfrm>
    </dsp:sp>
    <dsp:sp modelId="{CF9A814A-426B-4CBD-8D64-49E14D5BC796}">
      <dsp:nvSpPr>
        <dsp:cNvPr id="0" name=""/>
        <dsp:cNvSpPr/>
      </dsp:nvSpPr>
      <dsp:spPr>
        <a:xfrm>
          <a:off x="1" y="1646759"/>
          <a:ext cx="2096569" cy="1787070"/>
        </a:xfrm>
        <a:prstGeom prst="roundRect">
          <a:avLst>
            <a:gd name="adj" fmla="val 10000"/>
          </a:avLst>
        </a:prstGeom>
        <a:solidFill>
          <a:srgbClr val="2D2D2D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>
              <a:solidFill>
                <a:srgbClr val="FFFFFF"/>
              </a:solidFill>
              <a:latin typeface="Museo 500"/>
              <a:ea typeface="+mn-ea"/>
              <a:cs typeface="Museo 500"/>
            </a:rPr>
            <a:t>forfaitaire </a:t>
          </a:r>
          <a:r>
            <a:rPr lang="nl-BE" sz="1800" b="1" kern="1200" dirty="0" err="1">
              <a:solidFill>
                <a:srgbClr val="FFFFFF"/>
              </a:solidFill>
              <a:latin typeface="Museo 500"/>
              <a:ea typeface="+mn-ea"/>
              <a:cs typeface="Museo 500"/>
            </a:rPr>
            <a:t>vrijwilligers-vergoeding</a:t>
          </a:r>
          <a:endParaRPr lang="nl-BE" sz="1800" b="1" kern="1200" dirty="0">
            <a:solidFill>
              <a:srgbClr val="FFFFFF"/>
            </a:solidFill>
            <a:latin typeface="Museo 500"/>
            <a:ea typeface="+mn-ea"/>
            <a:cs typeface="Museo 500"/>
          </a:endParaRPr>
        </a:p>
      </dsp:txBody>
      <dsp:txXfrm>
        <a:off x="52342" y="1699100"/>
        <a:ext cx="1991887" cy="1682388"/>
      </dsp:txXfrm>
    </dsp:sp>
    <dsp:sp modelId="{F625A73C-B25B-4E32-8BC9-E4B3141492BD}">
      <dsp:nvSpPr>
        <dsp:cNvPr id="0" name=""/>
        <dsp:cNvSpPr/>
      </dsp:nvSpPr>
      <dsp:spPr>
        <a:xfrm>
          <a:off x="2352241" y="1645848"/>
          <a:ext cx="2535924" cy="1787070"/>
        </a:xfrm>
        <a:prstGeom prst="roundRect">
          <a:avLst>
            <a:gd name="adj" fmla="val 10000"/>
          </a:avLst>
        </a:prstGeom>
        <a:solidFill>
          <a:srgbClr val="2D2D2D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>
              <a:solidFill>
                <a:srgbClr val="FFFFFF"/>
              </a:solidFill>
              <a:latin typeface="Museo 500"/>
              <a:ea typeface="+mn-ea"/>
              <a:cs typeface="Museo 500"/>
            </a:rPr>
            <a:t>reële </a:t>
          </a:r>
          <a:r>
            <a:rPr lang="nl-BE" sz="1800" b="1" kern="1200" dirty="0" err="1">
              <a:solidFill>
                <a:srgbClr val="FFFFFF"/>
              </a:solidFill>
              <a:latin typeface="Museo 500"/>
              <a:ea typeface="+mn-ea"/>
              <a:cs typeface="Museo 500"/>
            </a:rPr>
            <a:t>vrijwilligers-vergoeding</a:t>
          </a:r>
          <a:endParaRPr lang="nl-BE" sz="1800" b="1" kern="1200" dirty="0">
            <a:solidFill>
              <a:srgbClr val="FFFFFF"/>
            </a:solidFill>
            <a:latin typeface="Museo 500"/>
            <a:ea typeface="+mn-ea"/>
            <a:cs typeface="Museo 500"/>
          </a:endParaRPr>
        </a:p>
      </dsp:txBody>
      <dsp:txXfrm>
        <a:off x="2404582" y="1698189"/>
        <a:ext cx="2431242" cy="1682388"/>
      </dsp:txXfrm>
    </dsp:sp>
    <dsp:sp modelId="{C7EABA8E-A770-4343-BEEF-CD1EB65E51A5}">
      <dsp:nvSpPr>
        <dsp:cNvPr id="0" name=""/>
        <dsp:cNvSpPr/>
      </dsp:nvSpPr>
      <dsp:spPr>
        <a:xfrm>
          <a:off x="5143836" y="1645866"/>
          <a:ext cx="2265736" cy="1787070"/>
        </a:xfrm>
        <a:prstGeom prst="roundRect">
          <a:avLst>
            <a:gd name="adj" fmla="val 10000"/>
          </a:avLst>
        </a:prstGeom>
        <a:solidFill>
          <a:srgbClr val="2D2D2D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>
              <a:solidFill>
                <a:srgbClr val="FFFFFF"/>
              </a:solidFill>
              <a:latin typeface="Museo 500"/>
              <a:ea typeface="+mn-ea"/>
              <a:cs typeface="Museo 500"/>
            </a:rPr>
            <a:t>(beperkte) </a:t>
          </a:r>
          <a:r>
            <a:rPr lang="nl-BE" sz="1800" b="1" kern="1200" dirty="0" err="1">
              <a:solidFill>
                <a:srgbClr val="FFFFFF"/>
              </a:solidFill>
              <a:latin typeface="Museo 500"/>
              <a:ea typeface="+mn-ea"/>
              <a:cs typeface="Museo 500"/>
            </a:rPr>
            <a:t>combinatie-regeling</a:t>
          </a:r>
          <a:r>
            <a:rPr lang="nl-BE" sz="1800" b="1" kern="1200" dirty="0">
              <a:solidFill>
                <a:srgbClr val="FFFFFF"/>
              </a:solidFill>
              <a:latin typeface="Museo 500"/>
              <a:ea typeface="+mn-ea"/>
              <a:cs typeface="Museo 500"/>
            </a:rPr>
            <a:t> </a:t>
          </a:r>
        </a:p>
      </dsp:txBody>
      <dsp:txXfrm>
        <a:off x="5196177" y="1698207"/>
        <a:ext cx="2161054" cy="1682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62C73-3B9F-4871-9345-8A397E548B33}">
      <dsp:nvSpPr>
        <dsp:cNvPr id="0" name=""/>
        <dsp:cNvSpPr/>
      </dsp:nvSpPr>
      <dsp:spPr>
        <a:xfrm>
          <a:off x="2452" y="1597492"/>
          <a:ext cx="2391452" cy="506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u="none" kern="1200"/>
            <a:t>Vaste of forfaitaire kostenvergoeding</a:t>
          </a:r>
          <a:endParaRPr lang="nl-BE" sz="1400" kern="1200"/>
        </a:p>
      </dsp:txBody>
      <dsp:txXfrm>
        <a:off x="2452" y="1597492"/>
        <a:ext cx="2391452" cy="506958"/>
      </dsp:txXfrm>
    </dsp:sp>
    <dsp:sp modelId="{0CF1BEBA-6CEB-4D3F-93B0-38A316CF0555}">
      <dsp:nvSpPr>
        <dsp:cNvPr id="0" name=""/>
        <dsp:cNvSpPr/>
      </dsp:nvSpPr>
      <dsp:spPr>
        <a:xfrm>
          <a:off x="0" y="2134265"/>
          <a:ext cx="2391452" cy="2490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vast bedrag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kosten worden geraamd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kosten moeten niet bewezen worden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/>
            <a:t>bovengrenzen </a:t>
          </a:r>
          <a:r>
            <a:rPr lang="nl-BE" sz="1400" kern="1200" dirty="0" smtClean="0"/>
            <a:t>(2</a:t>
          </a:r>
          <a:r>
            <a:rPr lang="nl-BE" sz="1400" kern="1200" baseline="30000" dirty="0" smtClean="0"/>
            <a:t>e</a:t>
          </a:r>
          <a:r>
            <a:rPr lang="nl-BE" sz="1400" kern="1200" dirty="0" smtClean="0"/>
            <a:t> </a:t>
          </a:r>
          <a:r>
            <a:rPr lang="nl-BE" sz="1400" kern="1200" dirty="0" err="1" smtClean="0"/>
            <a:t>sem</a:t>
          </a:r>
          <a:r>
            <a:rPr lang="nl-BE" sz="1400" kern="1200" dirty="0" smtClean="0"/>
            <a:t> 2019)</a:t>
          </a:r>
          <a:endParaRPr lang="nl-BE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/>
            <a:t>€ </a:t>
          </a:r>
          <a:r>
            <a:rPr lang="nl-BE" sz="1400" kern="1200" dirty="0" smtClean="0"/>
            <a:t>34,71 </a:t>
          </a:r>
          <a:r>
            <a:rPr lang="nl-BE" sz="1400" kern="1200" dirty="0"/>
            <a:t>maximum/dag/vrijwilliger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/>
            <a:t>€ </a:t>
          </a:r>
          <a:r>
            <a:rPr lang="nl-BE" sz="1400" kern="1200" dirty="0" smtClean="0"/>
            <a:t>1.388,40 </a:t>
          </a:r>
          <a:r>
            <a:rPr lang="nl-BE" sz="1400" kern="1200" dirty="0"/>
            <a:t>maximum/jaar/vrijwilliger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400" kern="1200"/>
        </a:p>
      </dsp:txBody>
      <dsp:txXfrm>
        <a:off x="0" y="2134265"/>
        <a:ext cx="2391452" cy="2490744"/>
      </dsp:txXfrm>
    </dsp:sp>
    <dsp:sp modelId="{BEE3D831-214A-4A7C-B3F7-28E00E424402}">
      <dsp:nvSpPr>
        <dsp:cNvPr id="0" name=""/>
        <dsp:cNvSpPr/>
      </dsp:nvSpPr>
      <dsp:spPr>
        <a:xfrm>
          <a:off x="2728709" y="1597492"/>
          <a:ext cx="2391452" cy="506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u="none" kern="1200"/>
            <a:t>Variabele of reële kostenvergoeding</a:t>
          </a:r>
          <a:endParaRPr lang="nl-BE" sz="1400" kern="1200"/>
        </a:p>
      </dsp:txBody>
      <dsp:txXfrm>
        <a:off x="2728709" y="1597492"/>
        <a:ext cx="2391452" cy="506958"/>
      </dsp:txXfrm>
    </dsp:sp>
    <dsp:sp modelId="{924B7410-4225-48A0-8E6F-FB28424CF04E}">
      <dsp:nvSpPr>
        <dsp:cNvPr id="0" name=""/>
        <dsp:cNvSpPr/>
      </dsp:nvSpPr>
      <dsp:spPr>
        <a:xfrm>
          <a:off x="2728709" y="2104451"/>
          <a:ext cx="2391452" cy="2490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terug wat zij werkelijk uitgaven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kosten moeten bewezen worden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onbegrensd  (niet buitensporig!)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/>
            <a:t>max. </a:t>
          </a:r>
          <a:r>
            <a:rPr lang="nl-BE" sz="1400" kern="1200" dirty="0" err="1"/>
            <a:t>kmvergoeding</a:t>
          </a:r>
          <a:r>
            <a:rPr lang="nl-BE" sz="1400" kern="1200" dirty="0"/>
            <a:t> wagen/motorfiets: €</a:t>
          </a:r>
          <a:r>
            <a:rPr lang="nl-BE" sz="1400" kern="1200" dirty="0" smtClean="0"/>
            <a:t>0,3653 (01.07.19-30.06.20)</a:t>
          </a:r>
          <a:endParaRPr lang="nl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/>
            <a:t>max. </a:t>
          </a:r>
          <a:r>
            <a:rPr lang="nl-BE" sz="1400" kern="1200" dirty="0" err="1"/>
            <a:t>kmvergoeding</a:t>
          </a:r>
          <a:r>
            <a:rPr lang="nl-BE" sz="1400" kern="1200" dirty="0"/>
            <a:t> fiets: €</a:t>
          </a:r>
          <a:r>
            <a:rPr lang="nl-BE" sz="1400" kern="1200" dirty="0" smtClean="0"/>
            <a:t>0,24 </a:t>
          </a:r>
          <a:endParaRPr lang="nl-BE" sz="1400" kern="1200" dirty="0"/>
        </a:p>
      </dsp:txBody>
      <dsp:txXfrm>
        <a:off x="2728709" y="2104451"/>
        <a:ext cx="2391452" cy="2490744"/>
      </dsp:txXfrm>
    </dsp:sp>
    <dsp:sp modelId="{480174DF-5B83-4BF0-BEB9-EAECF5E2837B}">
      <dsp:nvSpPr>
        <dsp:cNvPr id="0" name=""/>
        <dsp:cNvSpPr/>
      </dsp:nvSpPr>
      <dsp:spPr>
        <a:xfrm>
          <a:off x="5454965" y="1597492"/>
          <a:ext cx="2391452" cy="506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u="none" kern="1200"/>
            <a:t>Combinatie van vergoedingen</a:t>
          </a:r>
          <a:endParaRPr lang="nl-BE" sz="1400" kern="1200"/>
        </a:p>
      </dsp:txBody>
      <dsp:txXfrm>
        <a:off x="5454965" y="1597492"/>
        <a:ext cx="2391452" cy="506958"/>
      </dsp:txXfrm>
    </dsp:sp>
    <dsp:sp modelId="{028BCF0E-3388-4C83-AC46-911A9C47D8BC}">
      <dsp:nvSpPr>
        <dsp:cNvPr id="0" name=""/>
        <dsp:cNvSpPr/>
      </dsp:nvSpPr>
      <dsp:spPr>
        <a:xfrm>
          <a:off x="5454965" y="2104451"/>
          <a:ext cx="2391452" cy="2490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Geen combinatie van vergoedingen mogelijk!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/>
            <a:t>Uitz.: forfaitaire onkostenvergoeding EN vervoersonkosten (reële kosten) max. 2.000 km/jaar</a:t>
          </a:r>
        </a:p>
      </dsp:txBody>
      <dsp:txXfrm>
        <a:off x="5454965" y="2104451"/>
        <a:ext cx="2391452" cy="249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78EA-4D3F-8E4A-9085-D80863AB5C6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610E-B3AD-CC46-B051-14BEC2BEE57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64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B775A-6DB4-4C4F-AA7C-06E5889A706F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65454-ACA0-49CD-A765-0C447F9CA53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640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8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8597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544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09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5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5911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3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9801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55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504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9006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949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398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441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9158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835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621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882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54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48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97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36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83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5454-ACA0-49CD-A765-0C447F9CA53D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9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970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87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146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8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218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846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835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955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39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03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38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76201-4127-4229-8D12-B01E26641F9E}" type="datetimeFigureOut">
              <a:rPr lang="nl-BE" smtClean="0"/>
              <a:pPr/>
              <a:t>19/09/2019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590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BE" sz="1200">
                <a:solidFill>
                  <a:schemeClr val="tx1">
                    <a:tint val="75000"/>
                  </a:schemeClr>
                </a:solidFill>
                <a:latin typeface="Museo 300" pitchFamily="50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BE" sz="1200" smtClean="0">
                <a:solidFill>
                  <a:schemeClr val="tx1">
                    <a:tint val="75000"/>
                  </a:schemeClr>
                </a:solidFill>
                <a:latin typeface="Museo 300" pitchFamily="50" charset="0"/>
              </a:defRPr>
            </a:lvl1pPr>
          </a:lstStyle>
          <a:p>
            <a:fld id="{39753C14-57BB-4CBD-A1AE-F6FE41A47EF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363399" y="6372036"/>
            <a:ext cx="212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2D2D2D"/>
                </a:solidFill>
                <a:latin typeface="Museo 700"/>
                <a:cs typeface="Museo 700"/>
              </a:rPr>
              <a:t>vereniging</a:t>
            </a:r>
            <a:r>
              <a:rPr lang="en-US" i="1" dirty="0" err="1" smtClean="0">
                <a:solidFill>
                  <a:srgbClr val="29CEEA"/>
                </a:solidFill>
                <a:latin typeface="Museo 700"/>
                <a:cs typeface="Museo 700"/>
              </a:rPr>
              <a:t>info</a:t>
            </a:r>
            <a:r>
              <a:rPr lang="en-US" sz="1100" i="1" dirty="0" err="1" smtClean="0">
                <a:latin typeface="Museo 300"/>
                <a:cs typeface="Museo 300"/>
              </a:rPr>
              <a:t>.be</a:t>
            </a:r>
            <a:endParaRPr lang="en-US" sz="1100" i="1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3813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9CEEA"/>
          </a:solidFill>
          <a:latin typeface="Museo 700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D2D2D"/>
          </a:solidFill>
          <a:latin typeface="Museo 500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D2D2D"/>
          </a:solidFill>
          <a:latin typeface="Museo 5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D2D2D"/>
          </a:solidFill>
          <a:latin typeface="Museo 5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D2D2D"/>
          </a:solidFill>
          <a:latin typeface="Museo 5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D2D2D"/>
          </a:solidFill>
          <a:latin typeface="Museo 5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rijwilligersverzekering.vlaanderen.b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jklussen.b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erenigingen-van-nu.b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hyperlink" Target="mailto:r.giagnacovo@exacto-advocaten.b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1485" y="476672"/>
            <a:ext cx="8352928" cy="4276893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  <a:t>Infosessie </a:t>
            </a:r>
            <a:r>
              <a:rPr lang="nl-NL" sz="4800" dirty="0" err="1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  <a:t>Religiosoft</a:t>
            </a:r>
            <a:r>
              <a:rPr lang="nl-NL" sz="4800" kern="12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  <a:t/>
            </a:r>
            <a:br>
              <a:rPr lang="nl-NL" sz="4800" kern="12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</a:br>
            <a:r>
              <a:rPr lang="nl-NL" sz="48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  <a:t/>
            </a:r>
            <a:br>
              <a:rPr lang="nl-NL" sz="48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</a:br>
            <a:r>
              <a:rPr lang="nl-NL" sz="48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  <a:t>Vrijwilligers &amp;</a:t>
            </a:r>
            <a:br>
              <a:rPr lang="nl-NL" sz="48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</a:br>
            <a:r>
              <a:rPr lang="nl-NL" sz="4800" dirty="0" smtClean="0">
                <a:solidFill>
                  <a:schemeClr val="accent6">
                    <a:lumMod val="75000"/>
                  </a:schemeClr>
                </a:solidFill>
                <a:latin typeface="Museo 300"/>
              </a:rPr>
              <a:t>Bijklussen</a:t>
            </a:r>
            <a:r>
              <a:rPr lang="nl-NL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nl-NL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nl-NL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nl-NL" sz="4800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nl-NL" sz="2700" b="1" dirty="0" smtClean="0">
                <a:solidFill>
                  <a:schemeClr val="accent6">
                    <a:lumMod val="75000"/>
                  </a:schemeClr>
                </a:solidFill>
                <a:latin typeface="Museo 300" pitchFamily="50" charset="0"/>
              </a:rPr>
              <a:t>24 september 2019 – Gent</a:t>
            </a:r>
            <a:endParaRPr lang="nl-NL" sz="1800" b="1" dirty="0">
              <a:solidFill>
                <a:schemeClr val="accent6">
                  <a:lumMod val="75000"/>
                </a:schemeClr>
              </a:solidFill>
              <a:latin typeface="Museo 300" pitchFamily="50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39752" y="5173228"/>
            <a:ext cx="3780284" cy="1008112"/>
          </a:xfrm>
        </p:spPr>
        <p:txBody>
          <a:bodyPr>
            <a:normAutofit fontScale="92500"/>
          </a:bodyPr>
          <a:lstStyle/>
          <a:p>
            <a:pPr algn="l"/>
            <a:r>
              <a:rPr lang="nl-NL" sz="1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Raf Giagnacovo</a:t>
            </a:r>
            <a:r>
              <a:rPr lang="nl-NL" sz="2000" b="1" kern="1200" dirty="0" smtClean="0">
                <a:solidFill>
                  <a:srgbClr val="00B0F0"/>
                </a:solidFill>
                <a:latin typeface="Calibri" pitchFamily="34" charset="0"/>
              </a:rPr>
              <a:t>	</a:t>
            </a:r>
          </a:p>
          <a:p>
            <a:pPr algn="l"/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</a:t>
            </a:r>
            <a:r>
              <a:rPr lang="nl-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dvocaat </a:t>
            </a:r>
            <a:r>
              <a:rPr lang="nl-NL" sz="1200" b="1" i="1" dirty="0" smtClean="0">
                <a:solidFill>
                  <a:srgbClr val="C00000"/>
                </a:solidFill>
                <a:latin typeface="Calibri" pitchFamily="34" charset="0"/>
              </a:rPr>
              <a:t>EXACTO</a:t>
            </a:r>
            <a:r>
              <a:rPr lang="nl-NL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nl-NL" sz="1200" b="1" i="1" dirty="0" smtClean="0">
                <a:solidFill>
                  <a:srgbClr val="C00000"/>
                </a:solidFill>
                <a:latin typeface="Calibri" pitchFamily="34" charset="0"/>
              </a:rPr>
              <a:t>ADVOCATEN</a:t>
            </a:r>
            <a:endParaRPr lang="nl-NL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l"/>
            <a:r>
              <a:rPr lang="nl-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coördinator initiatief </a:t>
            </a:r>
            <a:r>
              <a:rPr lang="nl-NL" sz="1200" b="1" i="1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</a:rPr>
              <a:t>Verenigingen Van Nu</a:t>
            </a:r>
          </a:p>
          <a:p>
            <a:pPr algn="l"/>
            <a:r>
              <a:rPr lang="nl-NL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co-auteur</a:t>
            </a:r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700" pitchFamily="50" charset="0"/>
              </a:rPr>
              <a:t> </a:t>
            </a:r>
            <a:r>
              <a:rPr lang="nl-NL" sz="1200" b="1" i="1" dirty="0" err="1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</a:rPr>
              <a:t>Religiopocket</a:t>
            </a:r>
            <a:r>
              <a:rPr lang="nl-NL" sz="1200" b="1" i="1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</a:rPr>
              <a:t>: erediensten en vrijwilligers</a:t>
            </a:r>
          </a:p>
          <a:p>
            <a:endParaRPr lang="nl-NL" sz="1800" dirty="0">
              <a:latin typeface="Calibri" pitchFamily="34" charset="0"/>
            </a:endParaRPr>
          </a:p>
        </p:txBody>
      </p:sp>
      <p:pic>
        <p:nvPicPr>
          <p:cNvPr id="4" name="Picture 5" descr="ti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F4F0"/>
              </a:clrFrom>
              <a:clrTo>
                <a:srgbClr val="E9F4F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615226"/>
            <a:ext cx="2143176" cy="3242774"/>
          </a:xfrm>
          <a:prstGeom prst="rect">
            <a:avLst/>
          </a:prstGeom>
        </p:spPr>
      </p:pic>
      <p:pic>
        <p:nvPicPr>
          <p:cNvPr id="8" name="Picture 2" descr="logo exacto advoca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" y="4906321"/>
            <a:ext cx="18356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>
          <a:xfrm>
            <a:off x="1798688" y="5317244"/>
            <a:ext cx="288643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Museo 5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useo 5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useo 5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useo 5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useo 5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l"/>
            <a:endParaRPr lang="nl-NL" sz="1100" b="1" i="1" dirty="0" smtClean="0">
              <a:solidFill>
                <a:schemeClr val="accent6">
                  <a:lumMod val="75000"/>
                </a:schemeClr>
              </a:solidFill>
              <a:latin typeface="Museo 700" pitchFamily="50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20" y="502528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Structuur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Parochie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Afbeelding 4" descr="Blank Flowchart - Paroch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552728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lank Flowchart - New Page 6 (3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672408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Blank Flowchart - New Page 5 (4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88843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5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Hervorming van het verenigingsrecht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r>
              <a:rPr lang="nl-BE" sz="2400" b="1" dirty="0" smtClean="0">
                <a:solidFill>
                  <a:srgbClr val="0070C0"/>
                </a:solidFill>
                <a:latin typeface="+mn-lt"/>
              </a:rPr>
              <a:t>Nieuw wetboek voor vennootschappen en verenigingen (WVV)</a:t>
            </a:r>
            <a:endParaRPr lang="nl-BE" sz="2400" b="1" dirty="0">
              <a:solidFill>
                <a:srgbClr val="0070C0"/>
              </a:solidFill>
              <a:latin typeface="+mn-lt"/>
            </a:endParaRPr>
          </a:p>
          <a:p>
            <a:pPr marL="566928" lvl="1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2400" dirty="0"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2400" dirty="0">
                <a:solidFill>
                  <a:srgbClr val="0070C0"/>
                </a:solidFill>
                <a:latin typeface="+mn-lt"/>
              </a:rPr>
              <a:t>I</a:t>
            </a:r>
            <a:r>
              <a:rPr lang="nl-BE" sz="2400" dirty="0" smtClean="0">
                <a:solidFill>
                  <a:srgbClr val="0070C0"/>
                </a:solidFill>
                <a:latin typeface="+mn-lt"/>
              </a:rPr>
              <a:t>n werking vanaf 1 mei 2019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2400" dirty="0" smtClean="0">
                <a:solidFill>
                  <a:srgbClr val="0070C0"/>
                </a:solidFill>
                <a:latin typeface="+mn-lt"/>
              </a:rPr>
              <a:t>Geen onderscheid burgerlijke en handelsdaden: enkel verbod winstuitkering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2400" dirty="0" smtClean="0">
                <a:solidFill>
                  <a:srgbClr val="0070C0"/>
                </a:solidFill>
                <a:latin typeface="+mn-lt"/>
              </a:rPr>
              <a:t>Een of meer belangeloze doelen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2400" dirty="0" smtClean="0">
                <a:solidFill>
                  <a:srgbClr val="0070C0"/>
                </a:solidFill>
                <a:latin typeface="+mn-lt"/>
              </a:rPr>
              <a:t>De vzw als “onderneming”</a:t>
            </a:r>
          </a:p>
          <a:p>
            <a:pPr marL="1223010" lvl="2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nl-BE" sz="2000" dirty="0" smtClean="0">
                <a:solidFill>
                  <a:srgbClr val="0070C0"/>
                </a:solidFill>
                <a:latin typeface="+mn-lt"/>
              </a:rPr>
              <a:t>Vzw kan failliet gaan sinds 01.05.2018 (insolventierecht)</a:t>
            </a:r>
          </a:p>
          <a:p>
            <a:pPr marL="1223010" lvl="2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nl-BE" sz="2000" dirty="0" smtClean="0">
                <a:solidFill>
                  <a:srgbClr val="0070C0"/>
                </a:solidFill>
                <a:latin typeface="+mn-lt"/>
              </a:rPr>
              <a:t>Regels bestuurdersaansprakelijkheid van toepassing op vzw’s</a:t>
            </a:r>
          </a:p>
          <a:p>
            <a:pPr marL="1223010" lvl="2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Hervorming van het verenigingsrecht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r>
              <a:rPr lang="nl-BE" sz="7200" b="1" dirty="0" smtClean="0">
                <a:solidFill>
                  <a:srgbClr val="0070C0"/>
                </a:solidFill>
                <a:latin typeface="+mn-lt"/>
              </a:rPr>
              <a:t>Enkele nieuwigheden: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2400" dirty="0"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 smtClean="0">
                <a:solidFill>
                  <a:srgbClr val="0070C0"/>
                </a:solidFill>
                <a:latin typeface="+mn-lt"/>
              </a:rPr>
              <a:t>expliciete </a:t>
            </a:r>
            <a:r>
              <a:rPr lang="nl-BE" sz="4800" dirty="0">
                <a:solidFill>
                  <a:srgbClr val="0070C0"/>
                </a:solidFill>
                <a:latin typeface="+mn-lt"/>
              </a:rPr>
              <a:t>bepalingen over een intern reglement (door de raad van bestuur)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de bepaling dat de raad van bestuur kleiner moet zijn dan de algemene vergadering vervalt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coöptatie in de raad van bestuur wordt mogelijk:  wanneer de plaats van een bestuurder openvalt vóór het einde van zijn mandaat, hebben de overblijvende bestuurders het recht een nieuwe bestuurder te coöpteren, tenzij de statuten dit uitsluiten</a:t>
            </a:r>
            <a:r>
              <a:rPr lang="nl-BE" sz="48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566928" lvl="1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4800" dirty="0" smtClean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 smtClean="0">
                <a:solidFill>
                  <a:srgbClr val="0070C0"/>
                </a:solidFill>
                <a:latin typeface="+mn-lt"/>
              </a:rPr>
              <a:t>Indien er toegetreden leden zijn, moet dit uitsluitend in de statuten worden opgenomen. </a:t>
            </a: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belangenconflictregeling voor grote vzw’s (niet kleine)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regeling dat notulen worden ondertekend door de voorzitter en de bestuurders die erom verzoeken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dagelijks bestuur wordt gedefinieerd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de vzw kan niet vertegenwoordigd worden door niet-bestuurders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de gewone algemene vergadering wordt duidelijk onderscheiden van een buitengewone algemene vergadering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expliciete wettelijke regeling i.v.m. onthoudingen wordt ingevoerd (onthoudingen worden in de teller noch in de noemer meegerekend)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latin typeface="+mn-lt"/>
              </a:rPr>
              <a:t>omzetting van vennootschap naar vzw wordt expliciet geregeld, evenals omzetting van een vzw naar een </a:t>
            </a:r>
            <a:r>
              <a:rPr lang="nl-BE" sz="4800" dirty="0" err="1">
                <a:solidFill>
                  <a:srgbClr val="0070C0"/>
                </a:solidFill>
                <a:latin typeface="+mn-lt"/>
              </a:rPr>
              <a:t>ivzw</a:t>
            </a:r>
            <a:r>
              <a:rPr lang="nl-BE" sz="4800" dirty="0">
                <a:solidFill>
                  <a:srgbClr val="0070C0"/>
                </a:solidFill>
                <a:latin typeface="+mn-lt"/>
              </a:rPr>
              <a:t> en omgekeerd, de omzetting in een erkende CVSO of een CV erkend als SO (let op: vzw naar gewone vennootschap niet mogelijk). Voor de omzetting is er ook aandacht voor grensoverschrijdende omzettingen.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endParaRPr lang="nl-BE" sz="4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4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...</a:t>
            </a:r>
            <a:endParaRPr lang="nl-BE" sz="4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Hervorming van het verenigingsrecht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r>
              <a:rPr lang="nl-BE" sz="4200" b="1" dirty="0" smtClean="0">
                <a:solidFill>
                  <a:srgbClr val="0070C0"/>
                </a:solidFill>
                <a:latin typeface="+mn-lt"/>
              </a:rPr>
              <a:t>Overgangstermijn: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2400" dirty="0"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2900" dirty="0" smtClean="0">
                <a:solidFill>
                  <a:srgbClr val="0070C0"/>
                </a:solidFill>
                <a:latin typeface="+mn-lt"/>
              </a:rPr>
              <a:t>In werking op 01.05.2019. 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2900" dirty="0" smtClean="0">
                <a:solidFill>
                  <a:srgbClr val="0070C0"/>
                </a:solidFill>
                <a:latin typeface="+mn-lt"/>
              </a:rPr>
              <a:t>Bestaande vzw’s: nieuwe regels toepassen vanaf 01.01.2020. </a:t>
            </a:r>
          </a:p>
          <a:p>
            <a:pPr marL="1223010" lvl="2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nl-BE" sz="2000" dirty="0" smtClean="0">
                <a:solidFill>
                  <a:srgbClr val="0070C0"/>
                </a:solidFill>
                <a:latin typeface="+mn-lt"/>
              </a:rPr>
              <a:t>Vrijwillig overstappen door spontane statutenwijziging. </a:t>
            </a:r>
          </a:p>
          <a:p>
            <a:pPr marL="1223010" lvl="2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nl-BE" sz="2000" dirty="0" smtClean="0">
                <a:solidFill>
                  <a:srgbClr val="0070C0"/>
                </a:solidFill>
                <a:latin typeface="+mn-lt"/>
              </a:rPr>
              <a:t>Verplichte statutenwijziging:</a:t>
            </a:r>
          </a:p>
          <a:p>
            <a:pPr marL="1680210" lvl="3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nl-BE" sz="1600" dirty="0" smtClean="0">
                <a:solidFill>
                  <a:srgbClr val="0070C0"/>
                </a:solidFill>
                <a:latin typeface="+mn-lt"/>
              </a:rPr>
              <a:t>Bij eerstvolgende statutenwijziging binnen bepaalde termijn voor 01.01.2024. </a:t>
            </a:r>
          </a:p>
          <a:p>
            <a:pPr marL="1680210" lvl="3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nl-BE" sz="1600" dirty="0" smtClean="0">
                <a:solidFill>
                  <a:srgbClr val="0070C0"/>
                </a:solidFill>
                <a:latin typeface="+mn-lt"/>
              </a:rPr>
              <a:t>Uiterlijk voor 01.01.2024. </a:t>
            </a:r>
          </a:p>
          <a:p>
            <a:pPr marL="1680210" lvl="3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1600" dirty="0">
              <a:solidFill>
                <a:srgbClr val="0070C0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rgbClr val="4F81BD"/>
              </a:buClr>
              <a:buSzPct val="65000"/>
              <a:buFont typeface="Arial" pitchFamily="34" charset="0"/>
              <a:buChar char="•"/>
              <a:defRPr/>
            </a:pPr>
            <a:r>
              <a:rPr lang="nl-BE" sz="2900" dirty="0" smtClean="0">
                <a:solidFill>
                  <a:srgbClr val="0070C0"/>
                </a:solidFill>
                <a:latin typeface="Calibri"/>
              </a:rPr>
              <a:t>Doel niet wijzigen? Tot 01.01.2029 geen commerciële activiteiten in hoofdorde. </a:t>
            </a:r>
          </a:p>
          <a:p>
            <a:pPr marL="566928" lvl="1" indent="0">
              <a:lnSpc>
                <a:spcPct val="80000"/>
              </a:lnSpc>
              <a:spcBef>
                <a:spcPts val="400"/>
              </a:spcBef>
              <a:buClr>
                <a:srgbClr val="4F81BD"/>
              </a:buClr>
              <a:buSzPct val="65000"/>
              <a:buNone/>
              <a:defRPr/>
            </a:pPr>
            <a:endParaRPr lang="nl-BE" sz="2900" dirty="0" smtClean="0">
              <a:solidFill>
                <a:srgbClr val="0070C0"/>
              </a:solidFill>
              <a:latin typeface="Calibri"/>
            </a:endParaRPr>
          </a:p>
          <a:p>
            <a:pPr marL="566928" lvl="1" indent="0">
              <a:lnSpc>
                <a:spcPct val="80000"/>
              </a:lnSpc>
              <a:spcBef>
                <a:spcPts val="400"/>
              </a:spcBef>
              <a:buClr>
                <a:srgbClr val="4F81BD"/>
              </a:buClr>
              <a:buSzPct val="65000"/>
              <a:buNone/>
              <a:defRPr/>
            </a:pPr>
            <a:r>
              <a:rPr lang="nl-BE" sz="2900" dirty="0" smtClean="0">
                <a:solidFill>
                  <a:srgbClr val="0070C0"/>
                </a:solidFill>
                <a:latin typeface="Calibri"/>
              </a:rPr>
              <a:t>!! Elke vzw moet statuten wijzigen !!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rgbClr val="4F81BD"/>
              </a:buClr>
              <a:buSzPct val="65000"/>
              <a:buFont typeface="Arial" pitchFamily="34" charset="0"/>
              <a:buChar char="•"/>
              <a:defRPr/>
            </a:pPr>
            <a:endParaRPr lang="nl-BE" sz="29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marL="1680210" lvl="3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4221088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noProof="0" dirty="0" smtClean="0">
              <a:solidFill>
                <a:schemeClr val="bg1">
                  <a:lumMod val="50000"/>
                </a:schemeClr>
              </a:solidFill>
              <a:latin typeface="Museo 5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500" pitchFamily="50" charset="0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4653136"/>
            <a:ext cx="62412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dirty="0" err="1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Verplichtingen</a:t>
            </a:r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 </a:t>
            </a:r>
            <a:r>
              <a:rPr lang="en-US" sz="4000" b="1" cap="all" dirty="0" err="1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i.v.m</a:t>
            </a:r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. </a:t>
            </a:r>
          </a:p>
          <a:p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Vrijwilligers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Verplichtingen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i.v.m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vrijwilligers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1: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sprake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 	vrijwilligerswerk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Werkt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uw 	vereniging met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vrijwilligers?</a:t>
            </a:r>
          </a:p>
          <a:p>
            <a:pPr defTabSz="966788">
              <a:tabLst>
                <a:tab pos="1881188" algn="l"/>
              </a:tabLst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STAP </a:t>
            </a: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informatieplicht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 opzichte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van vrijwilligers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66788">
              <a:tabLst>
                <a:tab pos="1881188" algn="l"/>
              </a:tabLst>
            </a:pP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STAP </a:t>
            </a: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vrijwilligersvergoeding</a:t>
            </a:r>
          </a:p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4: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Aansprakelijkheid 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5: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(verplichte) Verzekering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>
            <a:normAutofit lnSpcReduction="10000"/>
          </a:bodyPr>
          <a:lstStyle/>
          <a:p>
            <a:r>
              <a:rPr lang="nl-B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1:	</a:t>
            </a:r>
            <a:r>
              <a:rPr lang="nl-B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er sprake van vrijwilligerswerk? Werkt uw vzw met vrijwilligers?</a:t>
            </a:r>
            <a:endParaRPr lang="nl-BE" sz="2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Font typeface="+mj-lt"/>
              <a:buAutoNum type="alphaLcParenR"/>
            </a:pPr>
            <a:endParaRPr lang="nl-BE" sz="2800" dirty="0" smtClean="0"/>
          </a:p>
          <a:p>
            <a:pPr marL="850392" lvl="1" indent="-457200">
              <a:buClrTx/>
              <a:buFont typeface="+mj-lt"/>
              <a:buAutoNum type="alphaLcParenR"/>
            </a:pPr>
            <a:r>
              <a:rPr lang="nl-BE" sz="2400" dirty="0" smtClean="0"/>
              <a:t>Vrijwilligerswerk</a:t>
            </a:r>
          </a:p>
          <a:p>
            <a:pPr marL="1371600" lvl="3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nl-BE" sz="2000" dirty="0" smtClean="0">
                <a:latin typeface="+mj-lt"/>
              </a:rPr>
              <a:t>Een activiteit verrichten</a:t>
            </a:r>
          </a:p>
          <a:p>
            <a:pPr marL="1371600" lvl="3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nl-BE" sz="2000" dirty="0" smtClean="0">
                <a:latin typeface="+mj-lt"/>
              </a:rPr>
              <a:t>Onbezoldigd</a:t>
            </a:r>
          </a:p>
          <a:p>
            <a:pPr marL="1371600" lvl="3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nl-BE" sz="2000" dirty="0" smtClean="0">
                <a:latin typeface="+mj-lt"/>
              </a:rPr>
              <a:t>Onverplicht</a:t>
            </a:r>
          </a:p>
          <a:p>
            <a:pPr marL="1371600" lvl="3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nl-BE" sz="2000" dirty="0" smtClean="0">
                <a:latin typeface="+mj-lt"/>
              </a:rPr>
              <a:t>Voor anderen, voor een groep, voor de samenleving</a:t>
            </a:r>
          </a:p>
          <a:p>
            <a:pPr marL="1371600" lvl="3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nl-BE" sz="2000" dirty="0" smtClean="0">
                <a:latin typeface="+mj-lt"/>
              </a:rPr>
              <a:t>Buiten de normale werkomgeving</a:t>
            </a:r>
          </a:p>
          <a:p>
            <a:pPr marL="1371600" lvl="3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nl-BE" sz="2000" dirty="0" smtClean="0">
                <a:latin typeface="+mj-lt"/>
              </a:rPr>
              <a:t>Binnen een organisatie</a:t>
            </a:r>
          </a:p>
          <a:p>
            <a:pPr marL="1371600" lvl="3" indent="-457200">
              <a:buClr>
                <a:srgbClr val="00B0F0"/>
              </a:buClr>
              <a:buFont typeface="Wingdings" pitchFamily="2" charset="2"/>
              <a:buChar char="ü"/>
            </a:pPr>
            <a:endParaRPr lang="nl-BE" sz="2200" dirty="0" smtClean="0"/>
          </a:p>
          <a:p>
            <a:pPr marL="850392" lvl="1" indent="-457200">
              <a:buClrTx/>
              <a:buNone/>
            </a:pPr>
            <a:r>
              <a:rPr lang="nl-BE" sz="2400" dirty="0" smtClean="0"/>
              <a:t>b)	Vrijwilliger</a:t>
            </a:r>
          </a:p>
          <a:p>
            <a:pPr marL="1371600" lvl="3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Enkel natuurlijke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persoon</a:t>
            </a:r>
          </a:p>
          <a:p>
            <a:pPr marL="914400" lvl="3" indent="0">
              <a:buClr>
                <a:schemeClr val="accent6">
                  <a:lumMod val="75000"/>
                </a:schemeClr>
              </a:buClr>
              <a:buNone/>
            </a:pPr>
            <a:endParaRPr lang="nl-B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None/>
            </a:pPr>
            <a:endParaRPr lang="nl-BE" sz="28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nl-BE" sz="28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792088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6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185766"/>
            <a:ext cx="8229600" cy="6672234"/>
          </a:xfrm>
        </p:spPr>
        <p:txBody>
          <a:bodyPr>
            <a:normAutofit/>
          </a:bodyPr>
          <a:lstStyle/>
          <a:p>
            <a:r>
              <a:rPr lang="nl-B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2:</a:t>
            </a:r>
            <a:r>
              <a:rPr lang="nl-B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 informatieplicht</a:t>
            </a: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nl-B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nl-B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nl-B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BE" sz="1400" b="1" dirty="0">
                <a:solidFill>
                  <a:srgbClr val="FF6600"/>
                </a:solidFill>
              </a:rPr>
              <a:t>z</a:t>
            </a:r>
            <a:r>
              <a:rPr lang="nl-BE" sz="1400" b="1" dirty="0" smtClean="0">
                <a:solidFill>
                  <a:srgbClr val="FF6600"/>
                </a:solidFill>
              </a:rPr>
              <a:t>ie document </a:t>
            </a:r>
            <a:r>
              <a:rPr lang="nl-NL" sz="1400" b="1" i="1" u="sng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</a:rPr>
              <a:t>verenigingen-van-nu.be</a:t>
            </a:r>
            <a:r>
              <a:rPr lang="nl-NL" sz="1400" b="1" i="1" dirty="0" smtClean="0">
                <a:latin typeface="Museo 700" pitchFamily="50" charset="0"/>
              </a:rPr>
              <a:t>)</a:t>
            </a: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Font typeface="+mj-lt"/>
              <a:buAutoNum type="alphaLcParenR"/>
            </a:pPr>
            <a:endParaRPr lang="nl-BE" sz="2800" dirty="0" smtClean="0"/>
          </a:p>
          <a:p>
            <a:pPr marL="850392" lvl="1" indent="-457200">
              <a:buClrTx/>
              <a:buFont typeface="+mj-lt"/>
              <a:buAutoNum type="alphaLcParenR"/>
            </a:pPr>
            <a:endParaRPr lang="nl-BE" sz="2400" dirty="0" smtClean="0"/>
          </a:p>
          <a:p>
            <a:pPr marL="850392" lvl="1" indent="-457200">
              <a:buClrTx/>
              <a:buFont typeface="+mj-lt"/>
              <a:buAutoNum type="alphaLcParenR"/>
            </a:pPr>
            <a:endParaRPr lang="nl-BE" sz="2400" dirty="0" smtClean="0"/>
          </a:p>
          <a:p>
            <a:endParaRPr lang="nl-BE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80554"/>
              </p:ext>
            </p:extLst>
          </p:nvPr>
        </p:nvGraphicFramePr>
        <p:xfrm>
          <a:off x="1117601" y="961563"/>
          <a:ext cx="6929486" cy="5120640"/>
        </p:xfrm>
        <a:graphic>
          <a:graphicData uri="http://schemas.openxmlformats.org/drawingml/2006/table">
            <a:tbl>
              <a:tblPr/>
              <a:tblGrid>
                <a:gridCol w="1214446"/>
                <a:gridCol w="1285884"/>
                <a:gridCol w="4429156"/>
              </a:tblGrid>
              <a:tr h="4323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INFORMATIEPLICHT </a:t>
                      </a:r>
                      <a:r>
                        <a:rPr lang="nl-BE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INZAKE </a:t>
                      </a:r>
                      <a:r>
                        <a:rPr lang="nl-BE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VRIJWILLIGERS VOOR</a:t>
                      </a:r>
                      <a:r>
                        <a:rPr lang="nl-BE" sz="1600" b="1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 KERKFABRIEKEN</a:t>
                      </a:r>
                      <a:endParaRPr lang="nl-BE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1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Wie?</a:t>
                      </a:r>
                      <a:endParaRPr lang="nl-BE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Kerkraad</a:t>
                      </a:r>
                      <a:r>
                        <a:rPr lang="nl-BE" sz="16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of ander orgaan/gemandateerde </a:t>
                      </a:r>
                      <a:r>
                        <a:rPr lang="nl-BE" sz="16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(indien </a:t>
                      </a:r>
                      <a:r>
                        <a:rPr lang="nl-BE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bevoegd)</a:t>
                      </a:r>
                      <a:endParaRPr lang="nl-BE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1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Wanneer?</a:t>
                      </a:r>
                      <a:endParaRPr lang="nl-BE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Voor </a:t>
                      </a:r>
                      <a:r>
                        <a:rPr lang="nl-BE" sz="16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aanvang</a:t>
                      </a:r>
                      <a:r>
                        <a:rPr lang="nl-BE" sz="16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BE" sz="16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vrijwilligerswerk</a:t>
                      </a:r>
                      <a:endParaRPr lang="nl-BE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16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Hoe?</a:t>
                      </a:r>
                      <a:endParaRPr lang="nl-BE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Door middel van een informatienota: op website, in ledenblad, ondertekend door de vrijwilliger, </a:t>
                      </a:r>
                      <a:r>
                        <a:rPr lang="nl-BE" sz="16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enz.</a:t>
                      </a:r>
                      <a:endParaRPr lang="nl-BE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32306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Inhoud?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Verplicht</a:t>
                      </a:r>
                      <a:endParaRPr lang="nl-BE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Het</a:t>
                      </a:r>
                      <a:r>
                        <a:rPr lang="nl-B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doel </a:t>
                      </a:r>
                      <a:r>
                        <a:rPr lang="nl-B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nl-B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het juridisch statuut van de organisatie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30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Melden van het feit dat een (verplicht) verzekeringscontract werd afgesloten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15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Melden indien er nog andere verzekeringen werden afgesloten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45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eventuele betaling van een vergoeding en, in dat geval, de aard van de vergoeding en de gevallen waarin deze betaald wordt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2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Melden van de op de vrijwilliger rustende </a:t>
                      </a:r>
                      <a:r>
                        <a:rPr lang="nl-B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geheimhoudingsplicht en de uitzonderingen hierop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30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Niet verplicht</a:t>
                      </a:r>
                      <a:endParaRPr lang="nl-BE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Andere zaken: bv. rechten en plichten vrijwilliger, praktische afspraken, …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15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Aansprakelijkheidsregeling</a:t>
                      </a:r>
                      <a:endParaRPr lang="nl-B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8" marR="24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683568" y="4221088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err="1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Verloop</a:t>
            </a:r>
            <a:r>
              <a:rPr lang="en-US" sz="2000" noProof="0" dirty="0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 van de </a:t>
            </a:r>
            <a:r>
              <a:rPr lang="en-US" sz="2000" noProof="0" dirty="0" err="1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avond</a:t>
            </a:r>
            <a:r>
              <a:rPr lang="en-US" sz="2000" noProof="0" dirty="0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 (19u-21u)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500" pitchFamily="50" charset="0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83568" y="4653136"/>
            <a:ext cx="3129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dirty="0" err="1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overzicht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 txBox="1">
            <a:spLocks/>
          </p:cNvSpPr>
          <p:nvPr/>
        </p:nvSpPr>
        <p:spPr>
          <a:xfrm>
            <a:off x="457200" y="785794"/>
            <a:ext cx="8401080" cy="5221497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nl-B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3:</a:t>
            </a:r>
            <a:r>
              <a:rPr lang="nl-B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	</a:t>
            </a:r>
            <a:r>
              <a:rPr lang="nl-B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 De vrijwilligersvergoeding </a:t>
            </a:r>
            <a:endParaRPr lang="nl-BE" sz="2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500" pitchFamily="50" charset="0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+mj-lt"/>
              <a:buAutoNum type="alphaLcParenR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tabLst/>
              <a:defRPr/>
            </a:pPr>
            <a:endParaRPr kumimoji="0" lang="nl-B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906842" y="1988840"/>
          <a:ext cx="7409574" cy="345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64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714356"/>
            <a:ext cx="8229600" cy="52929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+mj-lt"/>
              <a:buAutoNum type="alphaLcParenR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B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F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useo 500" pitchFamily="50" charset="0"/>
              </a:rPr>
              <a:t>orfaitair</a:t>
            </a: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useo 500" pitchFamily="50" charset="0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Verdana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Geen bewijsstukken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34,71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euro/dag en max.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1.388,40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euro/jaar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(geïndexeerde bedragen voor 2019)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Ontvangstverklaring! </a:t>
            </a:r>
            <a:r>
              <a:rPr lang="nl-B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BE" sz="1600" b="1" dirty="0">
                <a:solidFill>
                  <a:srgbClr val="FF6600"/>
                </a:solidFill>
                <a:latin typeface="Museo 500" pitchFamily="50" charset="0"/>
              </a:rPr>
              <a:t>z</a:t>
            </a:r>
            <a:r>
              <a:rPr lang="nl-BE" sz="1600" b="1" dirty="0" smtClean="0">
                <a:solidFill>
                  <a:srgbClr val="FF6600"/>
                </a:solidFill>
                <a:latin typeface="Museo 500" pitchFamily="50" charset="0"/>
              </a:rPr>
              <a:t>ie </a:t>
            </a:r>
            <a:r>
              <a:rPr lang="nl-BE" sz="1600" b="1" dirty="0" smtClean="0">
                <a:solidFill>
                  <a:schemeClr val="accent6">
                    <a:lumMod val="75000"/>
                  </a:schemeClr>
                </a:solidFill>
                <a:latin typeface="Museo 500" pitchFamily="50" charset="0"/>
              </a:rPr>
              <a:t>document </a:t>
            </a:r>
            <a:r>
              <a:rPr lang="nl-NL" sz="1600" b="1" i="1" u="sng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</a:rPr>
              <a:t>verenigingen-van-nu.be</a:t>
            </a:r>
            <a:r>
              <a:rPr lang="nl-NL" sz="1600" b="1" i="1" dirty="0" smtClean="0">
                <a:latin typeface="Museo 700" pitchFamily="50" charset="0"/>
              </a:rPr>
              <a:t>)</a:t>
            </a: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nl-B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useo 500" pitchFamily="50" charset="0"/>
              </a:rPr>
              <a:t>b)	Reële </a:t>
            </a: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Terugbetaling  tegen voorleggen bewijsstukken</a:t>
            </a: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8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714356"/>
            <a:ext cx="8229600" cy="52929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+mj-lt"/>
              <a:buAutoNum type="alphaLcParenR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c) Beperkte combinatieregeling inzake kilometervergoeding</a:t>
            </a: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useo 500" pitchFamily="50" charset="0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Verdana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Max. 2000 km per jaar per vrijwilliger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Auto: max. € 0,3653/km voor de periode 01/07/19 - 30/06/20 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Fiets: max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€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0,24/km</a:t>
            </a:r>
            <a:endParaRPr kumimoji="0" lang="nl-BE" sz="2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nl-BE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Openbaar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vervoer: reële kost met als max. bedrag verplaatsing met auto</a:t>
            </a:r>
          </a:p>
          <a:p>
            <a:pPr marL="13716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nl-B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endParaRPr lang="nl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63042"/>
              </p:ext>
            </p:extLst>
          </p:nvPr>
        </p:nvGraphicFramePr>
        <p:xfrm>
          <a:off x="467544" y="404664"/>
          <a:ext cx="8136904" cy="6048673"/>
        </p:xfrm>
        <a:graphic>
          <a:graphicData uri="http://schemas.openxmlformats.org/drawingml/2006/table">
            <a:tbl>
              <a:tblPr/>
              <a:tblGrid>
                <a:gridCol w="1527019"/>
                <a:gridCol w="3320707"/>
                <a:gridCol w="1881976"/>
                <a:gridCol w="1407202"/>
              </a:tblGrid>
              <a:tr h="115124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VERPLICHTE FORMALITEITEN INZAKE </a:t>
                      </a:r>
                      <a:r>
                        <a:rPr lang="nl-B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VRIJWILLIGERSVERGOEDING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619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B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door de </a:t>
                      </a:r>
                      <a:r>
                        <a:rPr lang="nl-B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kerkfabriek/vereniging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door de vrijwilliger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opmerking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87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1. forfaitaire vrijwilligers-vergoeding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informeer de </a:t>
                      </a:r>
                      <a:r>
                        <a:rPr lang="nl-BE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vrijwilliger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Bijhouden lijst met de uitgekeerde bedragen per vrijwilliger en de dagen waarop de bedragen betrekking hebben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B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Let op dat de grensbedragen niet worden overschreden!</a:t>
                      </a:r>
                      <a:endParaRPr lang="nl-BE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2. reële vrijwilligers-vergoeding</a:t>
                      </a:r>
                      <a:endParaRPr lang="nl-BE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informeer de vrijwilliger 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Bijhouden bewijsstukken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B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B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3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nl-BE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useo 500" pitchFamily="50" charset="0"/>
                          <a:ea typeface="Times New Roman"/>
                          <a:cs typeface="Times New Roman"/>
                        </a:rPr>
                        <a:t>combinatie-regeling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useo 500" pitchFamily="50" charset="0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informeer de </a:t>
                      </a:r>
                      <a:r>
                        <a:rPr lang="nl-BE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vrijwilliger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Bijhouden lijst met de uitgekeerde bedragen per vrijwilliger en de dagen waarop de bedragen betrekking </a:t>
                      </a:r>
                      <a:r>
                        <a:rPr lang="nl-BE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hebben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Bijhouden bewijsstukken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Eventueel opstellen van een onkostennota (vervoer per auto of fiets)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Let op dat de grensbedragen niet worden overschreden!</a:t>
                      </a:r>
                      <a:endParaRPr lang="nl-BE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459" marR="60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10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1318064"/>
              </p:ext>
            </p:extLst>
          </p:nvPr>
        </p:nvGraphicFramePr>
        <p:xfrm>
          <a:off x="611560" y="260648"/>
          <a:ext cx="7848871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85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571472" y="785794"/>
            <a:ext cx="8401080" cy="5955574"/>
          </a:xfrm>
          <a:prstGeom prst="rect">
            <a:avLst/>
          </a:prstGeom>
        </p:spPr>
        <p:txBody>
          <a:bodyPr/>
          <a:lstStyle/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nl-B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TIP: Ontvangstverklaring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B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Wat?</a:t>
            </a:r>
            <a:endParaRPr lang="nl-B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Vrijwilliger ondertekent een verklaring inzake de vrijwilligersvergoeding</a:t>
            </a: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3">
              <a:spcBef>
                <a:spcPts val="350"/>
              </a:spcBef>
              <a:buClr>
                <a:srgbClr val="00B0F0"/>
              </a:buClr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BE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Waarom?</a:t>
            </a:r>
          </a:p>
          <a:p>
            <a:pPr marL="1346200" lvl="2" indent="-496888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Indekking tegen overschrijding van grensbedragen</a:t>
            </a:r>
          </a:p>
          <a:p>
            <a:pPr marL="1346200" lvl="2" indent="-496888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nl-BE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Anders wel: fiscale fiche / RSZ / bedrijfsvoorheffing</a:t>
            </a:r>
          </a:p>
          <a:p>
            <a:pPr marL="1346200" lvl="2" indent="-496888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Sanctie: fraude </a:t>
            </a:r>
          </a:p>
          <a:p>
            <a:pPr marL="1346200" lvl="2" indent="-496888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nl-BE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Bestuurders: ev. persoonlijk aansprakelijk</a:t>
            </a:r>
          </a:p>
          <a:p>
            <a:pPr marL="1307592" lvl="2" indent="-457200">
              <a:spcBef>
                <a:spcPts val="324"/>
              </a:spcBef>
              <a:buClr>
                <a:srgbClr val="00B0F0"/>
              </a:buClr>
              <a:buSzPct val="65000"/>
              <a:buFont typeface="Wingdings" pitchFamily="2" charset="2"/>
              <a:buChar char="ü"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tabLst/>
              <a:defRPr/>
            </a:pPr>
            <a:endParaRPr kumimoji="0" lang="nl-BE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571472" y="785794"/>
            <a:ext cx="8401080" cy="5955574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nl-B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4:</a:t>
            </a:r>
            <a:r>
              <a:rPr lang="nl-B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 Aansprakelijkheid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+mj-lt"/>
              <a:buAutoNum type="alphaLcParenR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B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500" pitchFamily="50" charset="0"/>
              </a:rPr>
              <a:t>Algemene regel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Fouten van vrijwilligers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Schade veroorzaakt aan derden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Tijdens vrijwilligerswerk </a:t>
            </a:r>
          </a:p>
          <a:p>
            <a:pPr marL="914400" lvl="3">
              <a:spcBef>
                <a:spcPts val="350"/>
              </a:spcBef>
              <a:buClr>
                <a:schemeClr val="accent6">
                  <a:lumMod val="75000"/>
                </a:schemeClr>
              </a:buClr>
              <a:defRPr/>
            </a:pP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Vzw is aansprakelijk</a:t>
            </a:r>
            <a:endParaRPr lang="nl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Uitzonderingen</a:t>
            </a:r>
            <a:endParaRPr lang="nl-BE" sz="2400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07592" lvl="2" indent="-4572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nl-BE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Herhaaldelijk lichte fout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zware fout of bedrog</a:t>
            </a:r>
          </a:p>
          <a:p>
            <a:pPr marL="1307592" lvl="2" indent="-4572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Actief in bepaalde feitelijke verenigingen</a:t>
            </a:r>
          </a:p>
          <a:p>
            <a:pPr marL="1307592" lvl="2" indent="-4572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ü"/>
              <a:defRPr/>
            </a:pPr>
            <a:endParaRPr lang="nl-BE" sz="20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3292" lvl="2" indent="-3429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nl-BE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Vrijwilliger is persoonlijk aansprakelijk (ev. </a:t>
            </a: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nl-BE" sz="2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amiliale</a:t>
            </a:r>
            <a:r>
              <a:rPr lang="nl-BE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verzekering)</a:t>
            </a:r>
          </a:p>
          <a:p>
            <a:pPr marL="1307592" lvl="2" indent="-457200">
              <a:spcBef>
                <a:spcPts val="324"/>
              </a:spcBef>
              <a:buClr>
                <a:srgbClr val="00B0F0"/>
              </a:buClr>
              <a:buSzPct val="65000"/>
              <a:buFont typeface="Wingdings" pitchFamily="2" charset="2"/>
              <a:buChar char="ü"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tabLst/>
              <a:defRPr/>
            </a:pPr>
            <a:endParaRPr kumimoji="0" lang="nl-BE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571472" y="785794"/>
            <a:ext cx="8401080" cy="5221497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nl-B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5:</a:t>
            </a:r>
            <a:r>
              <a:rPr lang="nl-B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 Verplichte verzekering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+mj-lt"/>
              <a:buAutoNum type="alphaLcParenR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useo 500" pitchFamily="50" charset="0"/>
              </a:rPr>
              <a:t>Wat?</a:t>
            </a:r>
          </a:p>
          <a:p>
            <a:pPr lvl="3" indent="-457200">
              <a:spcBef>
                <a:spcPts val="35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Burgerlijke aansprakelijkheidsverzekering</a:t>
            </a:r>
            <a:endParaRPr lang="nl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BE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Wie?</a:t>
            </a:r>
          </a:p>
          <a:p>
            <a:pPr marL="1307592" lvl="2" indent="-4572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nl-BE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Vzw</a:t>
            </a:r>
          </a:p>
          <a:p>
            <a:pPr marL="1307592" lvl="2" indent="-4572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Lokale besturen</a:t>
            </a:r>
          </a:p>
          <a:p>
            <a:pPr marL="1307592" lvl="2" indent="-4572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nl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Feitelijke verenigingen verbonden aan feitelijke vereniging met min. 1 personeelslid</a:t>
            </a:r>
          </a:p>
          <a:p>
            <a:pPr marL="1307592" lvl="2" indent="-457200">
              <a:spcBef>
                <a:spcPts val="324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nl-BE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Feitelijke vereniging verbonden aan koepelorganisatie met rechtspersoonlijkheid</a:t>
            </a:r>
          </a:p>
          <a:p>
            <a:pPr marL="1307592" lvl="2" indent="-457200">
              <a:spcBef>
                <a:spcPts val="324"/>
              </a:spcBef>
              <a:buClr>
                <a:srgbClr val="00B0F0"/>
              </a:buClr>
              <a:buSzPct val="65000"/>
              <a:buFont typeface="Wingdings" pitchFamily="2" charset="2"/>
              <a:buChar char="ü"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lvl="1" indent="-457200">
              <a:spcBef>
                <a:spcPts val="324"/>
              </a:spcBef>
              <a:buFont typeface="+mj-lt"/>
              <a:buAutoNum type="alphaLcParenR"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TIP: 1000 gratis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vrijwilligersuren via  </a:t>
            </a:r>
            <a:r>
              <a:rPr lang="nl-BE" sz="2400" dirty="0">
                <a:hlinkClick r:id="rId3"/>
              </a:rPr>
              <a:t>https://vrijwilligersverzekering.vlaanderen.be/</a:t>
            </a: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tabLst/>
              <a:defRPr/>
            </a:pPr>
            <a:endParaRPr kumimoji="0" lang="nl-BE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1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4221088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noProof="0" dirty="0" smtClean="0">
              <a:solidFill>
                <a:schemeClr val="bg1">
                  <a:lumMod val="50000"/>
                </a:schemeClr>
              </a:solidFill>
              <a:latin typeface="Museo 5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500" pitchFamily="50" charset="0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465313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BIJKLUSSEN: VERENIGINGSWERK</a:t>
            </a:r>
          </a:p>
        </p:txBody>
      </p:sp>
    </p:spTree>
    <p:extLst>
      <p:ext uri="{BB962C8B-B14F-4D97-AF65-F5344CB8AC3E}">
        <p14:creationId xmlns:p14="http://schemas.microsoft.com/office/powerpoint/2010/main" val="30950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25299" t="12052" r="27413" b="7113"/>
          <a:stretch/>
        </p:blipFill>
        <p:spPr bwMode="auto">
          <a:xfrm>
            <a:off x="755576" y="332656"/>
            <a:ext cx="7416824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638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Overzicht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8" y="1484784"/>
            <a:ext cx="8946232" cy="5040560"/>
          </a:xfrm>
        </p:spPr>
        <p:txBody>
          <a:bodyPr>
            <a:normAutofit fontScale="92500" lnSpcReduction="20000"/>
          </a:bodyPr>
          <a:lstStyle/>
          <a:p>
            <a:pPr marL="627063" indent="-517525">
              <a:buFont typeface="+mj-lt"/>
              <a:buAutoNum type="arabicPeriod"/>
            </a:pP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Inleiding: vrijwilligers in kerkfabrieken &amp; vzw’s</a:t>
            </a:r>
          </a:p>
          <a:p>
            <a:pPr marL="627063" indent="-517525">
              <a:buFont typeface="+mj-lt"/>
              <a:buAutoNum type="arabicPeriod"/>
            </a:pP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Vrijwilligers</a:t>
            </a: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Wat is vrijwilligerswerk?</a:t>
            </a: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Informatieplicht ten opzichte van vrijwilligers</a:t>
            </a: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Vrijwilligersvergoedingen</a:t>
            </a: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[Aansprakelijkheid: Dirk </a:t>
            </a:r>
            <a:r>
              <a:rPr lang="nl-N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Boesman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 – IC verzekeringen]</a:t>
            </a: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Vrijwilligersverzekering</a:t>
            </a:r>
          </a:p>
          <a:p>
            <a:pPr marL="627063" indent="-517525">
              <a:buFont typeface="+mj-lt"/>
              <a:buAutoNum type="arabicPeriod"/>
            </a:pP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Bijklussen</a:t>
            </a:r>
          </a:p>
          <a:p>
            <a:pPr marL="1427163" lvl="2" indent="-517525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Wat is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bijklussen?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Museo 500"/>
              <a:cs typeface="Museo 500"/>
            </a:endParaRP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Wie kan bijklussen? En voor wie? 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Museo 500"/>
              <a:cs typeface="Museo 500"/>
            </a:endParaRP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Procedure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Museo 500"/>
              <a:cs typeface="Museo 500"/>
            </a:endParaRP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Bedrag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Museo 500"/>
              <a:cs typeface="Museo 500"/>
            </a:endParaRPr>
          </a:p>
          <a:p>
            <a:pPr marL="1427163" lvl="2" indent="-517525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useo 500"/>
                <a:cs typeface="Museo 500"/>
              </a:rPr>
              <a:t>Verschil met vrijwilligersvergoeding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Museo 500"/>
              <a:cs typeface="Museo 500"/>
            </a:endParaRPr>
          </a:p>
          <a:p>
            <a:pPr marL="627063" indent="-517525">
              <a:buFont typeface="+mj-lt"/>
              <a:buAutoNum type="arabicPeriod"/>
            </a:pPr>
            <a:endParaRPr lang="nl-NL" dirty="0" smtClean="0">
              <a:solidFill>
                <a:schemeClr val="tx1">
                  <a:lumMod val="85000"/>
                  <a:lumOff val="15000"/>
                </a:schemeClr>
              </a:solidFill>
              <a:latin typeface="Museo 500"/>
              <a:cs typeface="Museo 500"/>
            </a:endParaRPr>
          </a:p>
          <a:p>
            <a:pPr marL="109538" indent="0">
              <a:buNone/>
            </a:pPr>
            <a:endParaRPr lang="nl-NL" dirty="0">
              <a:solidFill>
                <a:schemeClr val="tx1"/>
              </a:solidFill>
              <a:latin typeface="Museo 500"/>
              <a:cs typeface="Museo 500"/>
            </a:endParaRPr>
          </a:p>
          <a:p>
            <a:pPr marL="627063" indent="-517525">
              <a:buFont typeface="+mj-lt"/>
              <a:buAutoNum type="arabicPeriod"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Museo 500"/>
              <a:cs typeface="Museo 500"/>
            </a:endParaRPr>
          </a:p>
          <a:p>
            <a:endParaRPr lang="en-US" dirty="0">
              <a:latin typeface="Museo 500"/>
              <a:cs typeface="Museo 500"/>
            </a:endParaRPr>
          </a:p>
        </p:txBody>
      </p:sp>
    </p:spTree>
    <p:extLst>
      <p:ext uri="{BB962C8B-B14F-4D97-AF65-F5344CB8AC3E}">
        <p14:creationId xmlns:p14="http://schemas.microsoft.com/office/powerpoint/2010/main" val="11511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Verplichtingen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i.v.m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bijklussen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1: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 is bijklussen? </a:t>
            </a:r>
          </a:p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2: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 kan bijklussen? En voor wie?</a:t>
            </a:r>
          </a:p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3: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Procedure</a:t>
            </a:r>
          </a:p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4: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Bedrag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66788">
              <a:tabLst>
                <a:tab pos="1881188" algn="l"/>
              </a:tabLst>
            </a:pPr>
            <a:r>
              <a:rPr lang="nl-N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STAP 5: 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erschil met vrijwilligersvergoeding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4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</a:t>
            </a:r>
            <a:r>
              <a:rPr lang="nl-B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1: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 Wat is bijklussen? </a:t>
            </a: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/>
            </a:r>
            <a:b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100000"/>
              <a:buNone/>
              <a:defRPr/>
            </a:pPr>
            <a:r>
              <a:rPr lang="nl-B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a) Wat?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onbelast bijverdienen</a:t>
            </a: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 vrije tijd</a:t>
            </a: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voor </a:t>
            </a: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socioculturele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vzw’s, </a:t>
            </a: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feitelijke verenigingen of openbare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besturen </a:t>
            </a: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diensten buiten </a:t>
            </a: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het professionele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circuit</a:t>
            </a: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verenigingswerk  </a:t>
            </a:r>
          </a:p>
          <a:p>
            <a:pPr marL="109728" lvl="0" indent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b)  Toegelaten activiteiten o.a.:</a:t>
            </a:r>
          </a:p>
          <a:p>
            <a:pPr marL="109728" lvl="0" indent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Conciërge van jeugd-, sport-, culturele en artistieke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infrastructuur</a:t>
            </a: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Gids of publieksbegeleider van kunsten, erfgoed en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natuur</a:t>
            </a: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Hulp bieden op occasionele en kleinschalige basis bij het beheer, het onderhoud en het openstellen voor het grote publiek van natuurgebieden en cultureel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erfgoed</a:t>
            </a:r>
          </a:p>
          <a:p>
            <a:pPr marL="452628" lvl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 algn="just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5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2</a:t>
            </a:r>
            <a:r>
              <a:rPr lang="nl-B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: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 Wie kan bijklussen? En voor wie? </a:t>
            </a: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/>
            </a:r>
            <a:b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Wie?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AutoNum type="alphaLcParenR"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Werknemers die min. 4/5 werken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Zelfstandigen in hoofdberoep (niet dezelfde activiteiten)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Gepensioneerden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Werklozen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(onder voorwaarde)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 min. 1 jaar vooraf niet verbonden met organisatie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b) Voor wie? 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Fv’s</a:t>
            </a:r>
            <a:endParaRPr lang="nl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Private rechtspersonen (bv. vzw’s)</a:t>
            </a: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Publieke rechtspersonen (o.a. kerkfabrieken)</a:t>
            </a: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Burgers</a:t>
            </a:r>
          </a:p>
        </p:txBody>
      </p:sp>
    </p:spTree>
    <p:extLst>
      <p:ext uri="{BB962C8B-B14F-4D97-AF65-F5344CB8AC3E}">
        <p14:creationId xmlns:p14="http://schemas.microsoft.com/office/powerpoint/2010/main" val="28017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</a:t>
            </a:r>
            <a:r>
              <a:rPr lang="nl-B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3: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Procedure</a:t>
            </a: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/>
            </a:r>
            <a:b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a) Aanmelden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AutoNum type="alphaLcParenR"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www.bijklussen.be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(RSZ)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Initiatief bij vereniging of openbaar bestuur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Drie gegevens per klus:</a:t>
            </a:r>
          </a:p>
          <a:p>
            <a:pPr marL="966978" lvl="1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+mj-lt"/>
              <a:buAutoNum type="arabicPeriod"/>
              <a:defRPr/>
            </a:pP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 activiteit</a:t>
            </a:r>
          </a:p>
          <a:p>
            <a:pPr marL="966978" lvl="1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+mj-lt"/>
              <a:buAutoNum type="arabicPeriod"/>
              <a:defRPr/>
            </a:pP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Periode</a:t>
            </a:r>
          </a:p>
          <a:p>
            <a:pPr marL="966978" lvl="1" indent="-45720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+mj-lt"/>
              <a:buAutoNum type="arabicPeriod"/>
              <a:defRPr/>
            </a:pP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Betaalde bedrag</a:t>
            </a:r>
          </a:p>
          <a:p>
            <a:pPr marL="566928" lvl="0" indent="-45720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ü"/>
              <a:defRPr/>
            </a:pPr>
            <a:endParaRPr lang="nl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b) Verplichtingen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organisatie: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 lvl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Schriftelijke overeenkomst (‘bijkluscontract’)</a:t>
            </a:r>
          </a:p>
          <a:p>
            <a:pPr marL="452628" lvl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BA-verzekering</a:t>
            </a:r>
          </a:p>
          <a:p>
            <a:pPr marL="452628" lvl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Elektronische aangifte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4</a:t>
            </a:r>
            <a:r>
              <a:rPr lang="nl-B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: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Bedrag</a:t>
            </a: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/>
            </a:r>
            <a:b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a) Maximumbedrag?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6.130 euro per kalenderjaar</a:t>
            </a: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510,83 euro per maand</a:t>
            </a: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Incl. </a:t>
            </a:r>
            <a:r>
              <a:rPr lang="nl-B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verplaatsings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en onkosten</a:t>
            </a: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Geen sociale bijdragen of belastingen</a:t>
            </a:r>
          </a:p>
          <a:p>
            <a:pPr marL="109728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b) Voor drie soorten klussen samen:</a:t>
            </a:r>
          </a:p>
          <a:p>
            <a:pPr marL="109728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Verenigingswerk</a:t>
            </a: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Diensten van burger aan burger</a:t>
            </a:r>
          </a:p>
          <a:p>
            <a:pPr marL="452628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Activiteiten in de deeleconomie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6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STAP </a:t>
            </a:r>
            <a:r>
              <a:rPr lang="nl-B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5: </a:t>
            </a:r>
            <a:r>
              <a:rPr lang="nl-BE" strike="sngStrik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V</a:t>
            </a:r>
            <a:r>
              <a:rPr lang="nl-BE" strike="sngStrik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>rijwilligersvergoeding</a:t>
            </a: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  <a:t/>
            </a:r>
            <a:b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500" pitchFamily="50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a) Verenigingswerk </a:t>
            </a:r>
            <a:r>
              <a: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≠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vrijwilligerswerk: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2628" lvl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Niet vrij en zonder verplichtingen</a:t>
            </a:r>
          </a:p>
          <a:p>
            <a:pPr marL="452628" lvl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Overeenkomst: strikt omschreven</a:t>
            </a:r>
          </a:p>
          <a:p>
            <a:pPr marL="452628" lvl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Tegen betaling</a:t>
            </a: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lvl="0" indent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b) Niet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combineerbaar!</a:t>
            </a:r>
          </a:p>
          <a:p>
            <a:pPr marL="452628" lvl="0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852678" lvl="1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nl-B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Uitz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.: geen vergoeding voor onkosten als vrijwilliger</a:t>
            </a:r>
          </a:p>
          <a:p>
            <a:pPr marL="566738" lvl="1" indent="-473075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66738" lvl="1" indent="-473075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66738" lvl="1" indent="-473075">
              <a:lnSpc>
                <a:spcPct val="80000"/>
              </a:lnSpc>
              <a:spcBef>
                <a:spcPts val="400"/>
              </a:spcBef>
              <a:buClr>
                <a:schemeClr val="accent6"/>
              </a:buClr>
              <a:buSzPct val="65000"/>
              <a:buNone/>
              <a:defRPr/>
            </a:pPr>
            <a:endParaRPr lang="nl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4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6"/>
              </a:buCl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Toepassing op kerkfabrieken:</a:t>
            </a:r>
          </a:p>
          <a:p>
            <a:pPr marL="0" indent="0">
              <a:buClr>
                <a:schemeClr val="accent6"/>
              </a:buClr>
              <a:buNone/>
            </a:pPr>
            <a:endPara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B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Beperkt gebruik door socio-culturele aard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nl-B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Geen optie voor kosters / organisten (wel 3 toegelaten activiteiten)</a:t>
            </a:r>
          </a:p>
          <a:p>
            <a:pPr marL="0" indent="0">
              <a:buClr>
                <a:schemeClr val="accent6"/>
              </a:buClr>
              <a:buNone/>
            </a:pP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Toepassing op parochiale of dekenale vzw’s:</a:t>
            </a:r>
          </a:p>
          <a:p>
            <a:pPr marL="0" indent="0">
              <a:buClr>
                <a:schemeClr val="accent6"/>
              </a:buClr>
              <a:buNone/>
            </a:pP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nl-B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Organist voor concerten kan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nl-B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Zie drie toegelaten activiteiten</a:t>
            </a:r>
          </a:p>
          <a:p>
            <a:pPr marL="0" indent="0">
              <a:buClr>
                <a:schemeClr val="accent6"/>
              </a:buClr>
              <a:buNone/>
            </a:pPr>
            <a:endParaRPr lang="nl-BE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nl-BE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Besluit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geval per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geval voorwaarden en activiteiten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checken + mogelijks veranderingen in de toekomst!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Clr>
                <a:schemeClr val="accent6"/>
              </a:buClr>
              <a:buNone/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407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Einde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r>
              <a:rPr lang="nl-B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Meer info?</a:t>
            </a:r>
          </a:p>
          <a:p>
            <a:pPr marL="566928" lvl="1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SzPct val="65000"/>
              <a:buFont typeface="Arial" pitchFamily="34" charset="0"/>
              <a:buChar char="•"/>
              <a:defRPr/>
            </a:pPr>
            <a:r>
              <a:rPr lang="nl-NL" sz="2400" b="1" dirty="0" smtClean="0">
                <a:solidFill>
                  <a:schemeClr val="tx1"/>
                </a:solidFill>
                <a:latin typeface="+mn-lt"/>
              </a:rPr>
              <a:t>Verenigingen Van Nu</a:t>
            </a: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SzPct val="65000"/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chemeClr val="tx1"/>
                </a:solidFill>
                <a:latin typeface="+mn-lt"/>
                <a:hlinkClick r:id="rId3"/>
              </a:rPr>
              <a:t>info@verenigingen-van-nu.be</a:t>
            </a:r>
            <a:endParaRPr lang="nl-NL" sz="2400" dirty="0">
              <a:solidFill>
                <a:schemeClr val="tx1"/>
              </a:solidFill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SzPct val="65000"/>
              <a:buFont typeface="Arial" pitchFamily="34" charset="0"/>
              <a:buChar char="•"/>
              <a:defRPr/>
            </a:pPr>
            <a:endParaRPr lang="nl-N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SzPct val="65000"/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chemeClr val="tx1"/>
                </a:solidFill>
                <a:latin typeface="+mn-lt"/>
              </a:rPr>
              <a:t>EXACTO advocaten</a:t>
            </a:r>
            <a:r>
              <a:rPr lang="nl-B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SzPct val="65000"/>
              <a:buNone/>
              <a:defRPr/>
            </a:pPr>
            <a:r>
              <a:rPr lang="nl-B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nl-B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Prins Bisschopssingel 11</a:t>
            </a: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SzPct val="65000"/>
              <a:buNone/>
              <a:defRPr/>
            </a:pPr>
            <a:r>
              <a:rPr lang="nl-B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nl-B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3500 Hasselt</a:t>
            </a:r>
          </a:p>
          <a:p>
            <a:pPr marL="804863" lvl="1" indent="-238125">
              <a:lnSpc>
                <a:spcPct val="80000"/>
              </a:lnSpc>
              <a:spcBef>
                <a:spcPts val="4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nl-BE" sz="2400" dirty="0" smtClean="0">
                <a:latin typeface="+mn-lt"/>
                <a:hlinkClick r:id="rId4"/>
              </a:rPr>
              <a:t>r.giagnacovo@exacto-advocaten.be</a:t>
            </a:r>
            <a:endParaRPr lang="nl-BE" sz="2400" dirty="0"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822960" lvl="1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66928" lvl="1" indent="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None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lvl="0" indent="-25603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endParaRPr lang="nl-B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026" name="Picture 2" descr="logo exacto advocat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1968153" cy="18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52163"/>
            <a:ext cx="1689645" cy="16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4630" t="9405" r="23446" b="4469"/>
          <a:stretch/>
        </p:blipFill>
        <p:spPr bwMode="auto">
          <a:xfrm>
            <a:off x="827584" y="548680"/>
            <a:ext cx="748883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047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2313" y="1"/>
            <a:ext cx="7772400" cy="5229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useo 700" pitchFamily="50" charset="0"/>
                <a:ea typeface="+mj-ea"/>
                <a:cs typeface="+mj-cs"/>
              </a:rPr>
              <a:t>?</a:t>
            </a:r>
            <a:endParaRPr kumimoji="0" lang="en-US" sz="287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useo 700" pitchFamily="50" charset="0"/>
              <a:ea typeface="+mj-ea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653136"/>
            <a:ext cx="7772400" cy="792088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Museo 500" pitchFamily="50" charset="0"/>
                <a:ea typeface="+mn-ea"/>
                <a:cs typeface="+mn-cs"/>
              </a:rPr>
              <a:t>Vragen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Museo 5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4221088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www.v</a:t>
            </a:r>
            <a:r>
              <a:rPr lang="en-US" sz="2000" i="1" noProof="0" dirty="0" smtClean="0">
                <a:solidFill>
                  <a:schemeClr val="bg1">
                    <a:lumMod val="50000"/>
                  </a:schemeClr>
                </a:solidFill>
              </a:rPr>
              <a:t>erenigingen-van-nu.be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500" pitchFamily="50" charset="0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4653136"/>
            <a:ext cx="460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dirty="0" err="1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Wat</a:t>
            </a:r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4000" b="1" cap="all" dirty="0" err="1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houdt</a:t>
            </a:r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het in?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F4F0"/>
              </a:clrFrom>
              <a:clrTo>
                <a:srgbClr val="E9F4F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0628"/>
            <a:ext cx="4032448" cy="46847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55576" y="620688"/>
            <a:ext cx="6912768" cy="2088232"/>
          </a:xfrm>
          <a:prstGeom prst="wedgeRoundRectCallout">
            <a:avLst>
              <a:gd name="adj1" fmla="val -299"/>
              <a:gd name="adj2" fmla="val 70370"/>
              <a:gd name="adj3" fmla="val 16667"/>
            </a:avLst>
          </a:prstGeom>
          <a:solidFill>
            <a:srgbClr val="29C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400" dirty="0" smtClean="0">
                <a:latin typeface="Museo 700"/>
                <a:cs typeface="Museo 700"/>
              </a:rPr>
              <a:t>Wij danken u </a:t>
            </a:r>
            <a:br>
              <a:rPr lang="nl-BE" sz="5400" dirty="0" smtClean="0">
                <a:latin typeface="Museo 700"/>
                <a:cs typeface="Museo 700"/>
              </a:rPr>
            </a:br>
            <a:r>
              <a:rPr lang="nl-BE" sz="5400" dirty="0" smtClean="0">
                <a:latin typeface="Museo 700"/>
                <a:cs typeface="Museo 700"/>
              </a:rPr>
              <a:t>voor uw aandacht!</a:t>
            </a:r>
            <a:endParaRPr lang="nl-BE" sz="5400" dirty="0">
              <a:latin typeface="Museo 700"/>
              <a:cs typeface="Museo 70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1" y="4877551"/>
            <a:ext cx="576064" cy="576064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395536" y="57332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D2D2D"/>
                </a:solidFill>
                <a:latin typeface="Museo 500"/>
                <a:cs typeface="Museo 500"/>
              </a:rPr>
              <a:t>Voor</a:t>
            </a:r>
            <a:r>
              <a:rPr lang="en-US" dirty="0" smtClean="0">
                <a:solidFill>
                  <a:srgbClr val="2D2D2D"/>
                </a:solidFill>
                <a:latin typeface="Museo 500"/>
                <a:cs typeface="Museo 500"/>
              </a:rPr>
              <a:t> </a:t>
            </a:r>
            <a:r>
              <a:rPr lang="en-US" dirty="0" err="1" smtClean="0">
                <a:solidFill>
                  <a:srgbClr val="2D2D2D"/>
                </a:solidFill>
                <a:latin typeface="Museo 500"/>
                <a:cs typeface="Museo 500"/>
              </a:rPr>
              <a:t>meer</a:t>
            </a:r>
            <a:r>
              <a:rPr lang="en-US" dirty="0" smtClean="0">
                <a:solidFill>
                  <a:srgbClr val="2D2D2D"/>
                </a:solidFill>
                <a:latin typeface="Museo 500"/>
                <a:cs typeface="Museo 500"/>
              </a:rPr>
              <a:t> info, </a:t>
            </a:r>
            <a:r>
              <a:rPr lang="en-US" dirty="0" err="1" smtClean="0">
                <a:solidFill>
                  <a:srgbClr val="2D2D2D"/>
                </a:solidFill>
                <a:latin typeface="Museo 500"/>
                <a:cs typeface="Museo 500"/>
              </a:rPr>
              <a:t>volg</a:t>
            </a:r>
            <a:r>
              <a:rPr lang="en-US" dirty="0" smtClean="0">
                <a:solidFill>
                  <a:srgbClr val="2D2D2D"/>
                </a:solidFill>
                <a:latin typeface="Museo 500"/>
                <a:cs typeface="Museo 500"/>
              </a:rPr>
              <a:t> “</a:t>
            </a:r>
            <a:r>
              <a:rPr lang="en-US" dirty="0" err="1" smtClean="0">
                <a:solidFill>
                  <a:srgbClr val="2D2D2D"/>
                </a:solidFill>
                <a:latin typeface="Museo 500"/>
                <a:cs typeface="Museo 500"/>
              </a:rPr>
              <a:t>Verenigingen</a:t>
            </a:r>
            <a:r>
              <a:rPr lang="en-US" dirty="0" smtClean="0">
                <a:solidFill>
                  <a:srgbClr val="2D2D2D"/>
                </a:solidFill>
                <a:latin typeface="Museo 500"/>
                <a:cs typeface="Museo 500"/>
              </a:rPr>
              <a:t> Van </a:t>
            </a:r>
            <a:r>
              <a:rPr lang="en-US" dirty="0">
                <a:solidFill>
                  <a:srgbClr val="2D2D2D"/>
                </a:solidFill>
                <a:latin typeface="Museo 500"/>
                <a:cs typeface="Museo 500"/>
              </a:rPr>
              <a:t>N</a:t>
            </a:r>
            <a:r>
              <a:rPr lang="en-US" dirty="0" smtClean="0">
                <a:solidFill>
                  <a:srgbClr val="2D2D2D"/>
                </a:solidFill>
                <a:latin typeface="Museo 500"/>
                <a:cs typeface="Museo 500"/>
              </a:rPr>
              <a:t>u” op </a:t>
            </a:r>
            <a:r>
              <a:rPr lang="en-US" dirty="0">
                <a:solidFill>
                  <a:srgbClr val="2D2D2D"/>
                </a:solidFill>
                <a:latin typeface="Museo 500"/>
                <a:cs typeface="Museo 500"/>
              </a:rPr>
              <a:t>F</a:t>
            </a:r>
            <a:r>
              <a:rPr lang="en-US" dirty="0" smtClean="0">
                <a:solidFill>
                  <a:srgbClr val="2D2D2D"/>
                </a:solidFill>
                <a:latin typeface="Museo 500"/>
                <a:cs typeface="Museo 500"/>
              </a:rPr>
              <a:t>acebook / Instagram / Twitter !</a:t>
            </a:r>
            <a:endParaRPr lang="en-US" dirty="0">
              <a:solidFill>
                <a:srgbClr val="2D2D2D"/>
              </a:solidFill>
              <a:latin typeface="Museo 500"/>
              <a:cs typeface="Museo 50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4837351"/>
            <a:ext cx="648072" cy="6564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92" y="4847306"/>
            <a:ext cx="691563" cy="64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4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Museo 500"/>
              </a:rPr>
              <a:t>Het initiatief </a:t>
            </a:r>
            <a:r>
              <a:rPr lang="nl-NL" sz="40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Verenigingen Van Nu</a:t>
            </a:r>
            <a:r>
              <a:rPr lang="nl-NL" sz="4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nl-NL" sz="4000" dirty="0" smtClean="0">
              <a:solidFill>
                <a:schemeClr val="accent6">
                  <a:lumMod val="75000"/>
                </a:schemeClr>
              </a:solidFill>
              <a:latin typeface="+mj-lt"/>
              <a:cs typeface="Museo 50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CEEA"/>
                </a:solidFill>
                <a:effectLst/>
                <a:uLnTx/>
                <a:uFillTx/>
                <a:latin typeface="Museo 700" pitchFamily="50" charset="0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9CEEA"/>
              </a:solidFill>
              <a:effectLst/>
              <a:uLnTx/>
              <a:uFillTx/>
              <a:latin typeface="Museo 700" pitchFamily="50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7063" marR="0" lvl="0" indent="-517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useo 500"/>
              </a:rPr>
              <a:t>Wat?</a:t>
            </a:r>
            <a:endParaRPr lang="nl-NL" sz="3200" dirty="0" smtClean="0">
              <a:cs typeface="Museo 500"/>
            </a:endParaRPr>
          </a:p>
          <a:p>
            <a:pPr marL="627063" marR="0" lvl="0" indent="-517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useo 500"/>
              </a:rPr>
              <a:t>Inhoud</a:t>
            </a:r>
          </a:p>
          <a:p>
            <a:pPr marL="1084263" lvl="1" indent="-51752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nl-NL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Museo 500"/>
              </a:rPr>
              <a:t>Actua</a:t>
            </a: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useo 500"/>
              </a:rPr>
              <a:t>/blogberichten</a:t>
            </a:r>
          </a:p>
          <a:p>
            <a:pPr marL="1084263" lvl="1" indent="-51752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useo 500"/>
              </a:rPr>
              <a:t>Praktische info</a:t>
            </a:r>
          </a:p>
          <a:p>
            <a:pPr marL="1084263" lvl="1" indent="-51752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useo 500"/>
              </a:rPr>
              <a:t>Modeldocumenten/contracten</a:t>
            </a:r>
          </a:p>
          <a:p>
            <a:pPr marL="1084263" lvl="1" indent="-51752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useo 500"/>
              </a:rPr>
              <a:t>… </a:t>
            </a:r>
          </a:p>
          <a:p>
            <a:pPr marL="1084263" lvl="1" indent="-517525" algn="just">
              <a:spcBef>
                <a:spcPct val="20000"/>
              </a:spcBef>
              <a:buFont typeface="Wingdings" pitchFamily="2" charset="2"/>
              <a:buChar char="ü"/>
            </a:pPr>
            <a:endParaRPr lang="nl-NL" sz="2400" dirty="0">
              <a:solidFill>
                <a:schemeClr val="tx1">
                  <a:lumMod val="85000"/>
                  <a:lumOff val="15000"/>
                </a:schemeClr>
              </a:solidFill>
              <a:cs typeface="Museo 500"/>
            </a:endParaRPr>
          </a:p>
          <a:p>
            <a:pPr marL="627063" lvl="0" indent="-5175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3200" dirty="0" smtClean="0">
                <a:solidFill>
                  <a:srgbClr val="FF0000"/>
                </a:solidFill>
                <a:cs typeface="Museo 500"/>
              </a:rPr>
              <a:t>NU: gratis check-up / screening van uw (parochiale of dekenale) vzw !</a:t>
            </a:r>
            <a:endParaRPr lang="nl-NL" sz="3200" dirty="0">
              <a:solidFill>
                <a:srgbClr val="FF0000"/>
              </a:solidFill>
              <a:cs typeface="Museo 500"/>
            </a:endParaRPr>
          </a:p>
          <a:p>
            <a:pPr marL="566738" lvl="1" algn="just">
              <a:spcBef>
                <a:spcPct val="20000"/>
              </a:spcBef>
            </a:pPr>
            <a:endParaRPr lang="nl-NL" sz="2400" dirty="0" smtClean="0">
              <a:solidFill>
                <a:schemeClr val="tx1">
                  <a:lumMod val="85000"/>
                  <a:lumOff val="15000"/>
                </a:schemeClr>
              </a:solidFill>
              <a:cs typeface="Museo 500"/>
            </a:endParaRPr>
          </a:p>
          <a:p>
            <a:pPr marL="566738" lvl="1" algn="just">
              <a:spcBef>
                <a:spcPct val="20000"/>
              </a:spcBef>
            </a:pPr>
            <a:endParaRPr lang="nl-NL" sz="2400" dirty="0" smtClean="0">
              <a:solidFill>
                <a:schemeClr val="tx1">
                  <a:lumMod val="85000"/>
                  <a:lumOff val="15000"/>
                </a:schemeClr>
              </a:solidFill>
              <a:cs typeface="Museo 500"/>
            </a:endParaRPr>
          </a:p>
        </p:txBody>
      </p:sp>
    </p:spTree>
    <p:extLst>
      <p:ext uri="{BB962C8B-B14F-4D97-AF65-F5344CB8AC3E}">
        <p14:creationId xmlns:p14="http://schemas.microsoft.com/office/powerpoint/2010/main" val="2371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t="9256" r="644" b="3592"/>
          <a:stretch/>
        </p:blipFill>
        <p:spPr bwMode="auto">
          <a:xfrm>
            <a:off x="683568" y="404664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7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t="8804" r="1046" b="3140"/>
          <a:stretch/>
        </p:blipFill>
        <p:spPr bwMode="auto">
          <a:xfrm>
            <a:off x="683568" y="476672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30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4221088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Vrijwilligers in </a:t>
            </a:r>
            <a:r>
              <a:rPr lang="en-US" sz="2000" noProof="0" dirty="0" err="1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kerkfabrieken</a:t>
            </a:r>
            <a:r>
              <a:rPr lang="en-US" sz="2000" noProof="0" dirty="0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 en </a:t>
            </a:r>
            <a:r>
              <a:rPr lang="en-US" sz="2000" noProof="0" dirty="0" err="1" smtClean="0">
                <a:solidFill>
                  <a:schemeClr val="bg1">
                    <a:lumMod val="50000"/>
                  </a:schemeClr>
                </a:solidFill>
                <a:latin typeface="Museo 500" pitchFamily="50" charset="0"/>
              </a:rPr>
              <a:t>vzw’s</a:t>
            </a:r>
            <a:endParaRPr lang="en-US" sz="2000" noProof="0" dirty="0" smtClean="0">
              <a:solidFill>
                <a:schemeClr val="bg1">
                  <a:lumMod val="50000"/>
                </a:schemeClr>
              </a:solidFill>
              <a:latin typeface="Museo 5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500" pitchFamily="50" charset="0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4653136"/>
            <a:ext cx="2812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dirty="0" err="1" smtClean="0">
                <a:solidFill>
                  <a:schemeClr val="accent6">
                    <a:lumMod val="75000"/>
                  </a:schemeClr>
                </a:solidFill>
                <a:latin typeface="Museo 700" pitchFamily="50" charset="0"/>
                <a:ea typeface="+mj-ea"/>
                <a:cs typeface="+mj-cs"/>
              </a:rPr>
              <a:t>Inleiding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20172" t="19988" r="40146" b="11228"/>
          <a:stretch/>
        </p:blipFill>
        <p:spPr bwMode="auto">
          <a:xfrm>
            <a:off x="251520" y="548680"/>
            <a:ext cx="3672408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/>
          <a:srcRect l="13558" t="11757" r="40807" b="6526"/>
          <a:stretch/>
        </p:blipFill>
        <p:spPr bwMode="auto">
          <a:xfrm>
            <a:off x="4644008" y="620688"/>
            <a:ext cx="396044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2090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reatedUser xmlns="537d0529-3c46-4a1b-83ac-152f46d794ff">789</CreatedUser>
    <CheckInDate xmlns="537d0529-3c46-4a1b-83ac-152f46d794ff">2013-10-14T19:30:44+00:00</CheckInDate>
    <ClosedUser xmlns="537d0529-3c46-4a1b-83ac-152f46d794ff" xsi:nil="true"/>
    <CreatedDate xmlns="537d0529-3c46-4a1b-83ac-152f46d794ff">2013-10-14T19:30:44+00:00</CreatedDate>
    <CheckInUser xmlns="537d0529-3c46-4a1b-83ac-152f46d794ff">789</CheckInUser>
    <CustomData xmlns="537d0529-3c46-4a1b-83ac-152f46d794ff" xsi:nil="true"/>
    <CheckOutDate xmlns="537d0529-3c46-4a1b-83ac-152f46d794ff">2013-10-14T19:31:20+00:00</CheckOutDate>
    <Status xmlns="537d0529-3c46-4a1b-83ac-152f46d794ff">CheckOut</Status>
    <Notes0 xmlns="537d0529-3c46-4a1b-83ac-152f46d794ff" xsi:nil="true"/>
    <CheckOutUser0 xmlns="537d0529-3c46-4a1b-83ac-152f46d794ff">789</CheckOutUser0>
    <ClosedDate xmlns="537d0529-3c46-4a1b-83ac-152f46d794ff" xsi:nil="true"/>
    <Metatags xmlns="537d0529-3c46-4a1b-83ac-152f46d794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62D9BC03B924B84161113BAED7E5C" ma:contentTypeVersion="17" ma:contentTypeDescription="Create a new document." ma:contentTypeScope="" ma:versionID="b1a66200a4b69682d58b5ebddb8d6430">
  <xsd:schema xmlns:xsd="http://www.w3.org/2001/XMLSchema" xmlns:p="http://schemas.microsoft.com/office/2006/metadata/properties" xmlns:ns2="537d0529-3c46-4a1b-83ac-152f46d794ff" targetNamespace="http://schemas.microsoft.com/office/2006/metadata/properties" ma:root="true" ma:fieldsID="427a189dc24cfd1086624ed76d2f78d2" ns2:_="">
    <xsd:import namespace="537d0529-3c46-4a1b-83ac-152f46d794ff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2:CreatedUser" minOccurs="0"/>
                <xsd:element ref="ns2:CreatedDate" minOccurs="0"/>
                <xsd:element ref="ns2:Metatags" minOccurs="0"/>
                <xsd:element ref="ns2:CustomData" minOccurs="0"/>
                <xsd:element ref="ns2:Status" minOccurs="0"/>
                <xsd:element ref="ns2:CheckInUser" minOccurs="0"/>
                <xsd:element ref="ns2:CheckInDate" minOccurs="0"/>
                <xsd:element ref="ns2:CheckOutUser0" minOccurs="0"/>
                <xsd:element ref="ns2:CheckOutDate" minOccurs="0"/>
                <xsd:element ref="ns2:ClosedUser" minOccurs="0"/>
                <xsd:element ref="ns2:Closed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37d0529-3c46-4a1b-83ac-152f46d794ff" elementFormDefault="qualified">
    <xsd:import namespace="http://schemas.microsoft.com/office/2006/documentManagement/types"/>
    <xsd:element name="Notes0" ma:index="2" nillable="true" ma:displayName="Notes" ma:internalName="Notes0">
      <xsd:simpleType>
        <xsd:restriction base="dms:Note"/>
      </xsd:simpleType>
    </xsd:element>
    <xsd:element name="CreatedUser" ma:index="3" nillable="true" ma:displayName="CreatedUser" ma:internalName="CreatedUser">
      <xsd:simpleType>
        <xsd:restriction base="dms:Text">
          <xsd:maxLength value="255"/>
        </xsd:restriction>
      </xsd:simpleType>
    </xsd:element>
    <xsd:element name="CreatedDate" ma:index="4" nillable="true" ma:displayName="CreatedDate" ma:format="DateTime" ma:internalName="CreatedDate">
      <xsd:simpleType>
        <xsd:restriction base="dms:DateTime"/>
      </xsd:simpleType>
    </xsd:element>
    <xsd:element name="Metatags" ma:index="5" nillable="true" ma:displayName="Metatags" ma:internalName="Metatags">
      <xsd:simpleType>
        <xsd:restriction base="dms:Note"/>
      </xsd:simpleType>
    </xsd:element>
    <xsd:element name="CustomData" ma:index="6" nillable="true" ma:displayName="CustomData" ma:internalName="CustomData">
      <xsd:simpleType>
        <xsd:restriction base="dms:Note"/>
      </xsd:simpleType>
    </xsd:element>
    <xsd:element name="Status" ma:index="7" nillable="true" ma:displayName="Status" ma:internalName="Status">
      <xsd:simpleType>
        <xsd:restriction base="dms:Text">
          <xsd:maxLength value="255"/>
        </xsd:restriction>
      </xsd:simpleType>
    </xsd:element>
    <xsd:element name="CheckInUser" ma:index="8" nillable="true" ma:displayName="CheckInUser" ma:internalName="CheckInUser">
      <xsd:simpleType>
        <xsd:restriction base="dms:Text">
          <xsd:maxLength value="255"/>
        </xsd:restriction>
      </xsd:simpleType>
    </xsd:element>
    <xsd:element name="CheckInDate" ma:index="9" nillable="true" ma:displayName="CheckInDate" ma:format="DateTime" ma:internalName="CheckInDate">
      <xsd:simpleType>
        <xsd:restriction base="dms:DateTime"/>
      </xsd:simpleType>
    </xsd:element>
    <xsd:element name="CheckOutUser0" ma:index="10" nillable="true" ma:displayName="CheckOutUser" ma:internalName="CheckOutUser0">
      <xsd:simpleType>
        <xsd:restriction base="dms:Text">
          <xsd:maxLength value="255"/>
        </xsd:restriction>
      </xsd:simpleType>
    </xsd:element>
    <xsd:element name="CheckOutDate" ma:index="11" nillable="true" ma:displayName="CheckOutDate" ma:format="DateTime" ma:internalName="CheckOutDate">
      <xsd:simpleType>
        <xsd:restriction base="dms:DateTime"/>
      </xsd:simpleType>
    </xsd:element>
    <xsd:element name="ClosedUser" ma:index="12" nillable="true" ma:displayName="ClosedUser" ma:internalName="ClosedUser">
      <xsd:simpleType>
        <xsd:restriction base="dms:Text">
          <xsd:maxLength value="255"/>
        </xsd:restriction>
      </xsd:simpleType>
    </xsd:element>
    <xsd:element name="ClosedDate" ma:index="13" nillable="true" ma:displayName="ClosedDate" ma:format="DateTime" ma:internalName="Close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FA2F8CF-6357-41AD-AC0B-4736CAD8CD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AEB17-DF47-42AE-B195-039294205E4D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537d0529-3c46-4a1b-83ac-152f46d794ff"/>
  </ds:schemaRefs>
</ds:datastoreItem>
</file>

<file path=customXml/itemProps3.xml><?xml version="1.0" encoding="utf-8"?>
<ds:datastoreItem xmlns:ds="http://schemas.openxmlformats.org/officeDocument/2006/customXml" ds:itemID="{5B7A6F20-E214-46C4-B4ED-800271475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d0529-3c46-4a1b-83ac-152f46d794f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8716</TotalTime>
  <Words>1388</Words>
  <Application>Microsoft Office PowerPoint</Application>
  <PresentationFormat>Diavoorstelling (4:3)</PresentationFormat>
  <Paragraphs>396</Paragraphs>
  <Slides>40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51" baseType="lpstr">
      <vt:lpstr>Arial</vt:lpstr>
      <vt:lpstr>Calibri</vt:lpstr>
      <vt:lpstr>Museo 300</vt:lpstr>
      <vt:lpstr>Museo 500</vt:lpstr>
      <vt:lpstr>Museo 700</vt:lpstr>
      <vt:lpstr>Symbol</vt:lpstr>
      <vt:lpstr>Times New Roman</vt:lpstr>
      <vt:lpstr>Verdana</vt:lpstr>
      <vt:lpstr>Wingdings</vt:lpstr>
      <vt:lpstr>Wingdings 3</vt:lpstr>
      <vt:lpstr>Kantoorthema</vt:lpstr>
      <vt:lpstr>Infosessie Religiosoft  Vrijwilligers &amp; Bijklussen  24 september 2019 – Gent</vt:lpstr>
      <vt:lpstr>PowerPoint-presentatie</vt:lpstr>
      <vt:lpstr>Overzicht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Structuur Parochie</vt:lpstr>
      <vt:lpstr>PowerPoint-presentatie</vt:lpstr>
      <vt:lpstr>Hervorming van het verenigingsrecht</vt:lpstr>
      <vt:lpstr>Hervorming van het verenigingsrecht</vt:lpstr>
      <vt:lpstr>Hervorming van het verenigingsrecht</vt:lpstr>
      <vt:lpstr>PowerPoint-presentatie</vt:lpstr>
      <vt:lpstr>Verplichtingen i.v.m. vrijwilligers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Verplichtingen i.v.m. bijklussen</vt:lpstr>
      <vt:lpstr>STAP 1: Wat is bijklussen?  </vt:lpstr>
      <vt:lpstr>STAP 2: Wie kan bijklussen? En voor wie?  </vt:lpstr>
      <vt:lpstr>STAP 3: Procedure </vt:lpstr>
      <vt:lpstr>STAP 4: Bedrag </vt:lpstr>
      <vt:lpstr>STAP 5: Vrijwilligersvergoeding </vt:lpstr>
      <vt:lpstr>PowerPoint-presentatie</vt:lpstr>
      <vt:lpstr>Einde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20190924 infosessie Religiosoft vrijwilligers &amp; bijklussen 01v00 (Gent)</dc:title>
  <dc:creator>Raf Giagnacovo</dc:creator>
  <cp:lastModifiedBy>Exacto Advocaten</cp:lastModifiedBy>
  <cp:revision>227</cp:revision>
  <cp:lastPrinted>2015-10-19T13:53:23Z</cp:lastPrinted>
  <dcterms:created xsi:type="dcterms:W3CDTF">2011-05-28T08:49:59Z</dcterms:created>
  <dcterms:modified xsi:type="dcterms:W3CDTF">2019-09-19T08:17:50Z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0x01010030162D9BC03B924B84161113BAED7E5C</vt:lpwstr>
  </property>
</Properties>
</file>